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13"/>
  </p:notesMasterIdLst>
  <p:handoutMasterIdLst>
    <p:handoutMasterId r:id="rId14"/>
  </p:handoutMasterIdLst>
  <p:sldIdLst>
    <p:sldId id="258" r:id="rId3"/>
    <p:sldId id="276" r:id="rId4"/>
    <p:sldId id="277" r:id="rId5"/>
    <p:sldId id="266" r:id="rId6"/>
    <p:sldId id="263" r:id="rId7"/>
    <p:sldId id="287" r:id="rId8"/>
    <p:sldId id="268" r:id="rId9"/>
    <p:sldId id="271" r:id="rId10"/>
    <p:sldId id="286" r:id="rId11"/>
    <p:sldId id="274" r:id="rId12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en Vinter Toft" initials="KVT" lastIdx="0" clrIdx="0">
    <p:extLst>
      <p:ext uri="{19B8F6BF-5375-455C-9EA6-DF929625EA0E}">
        <p15:presenceInfo xmlns:p15="http://schemas.microsoft.com/office/powerpoint/2012/main" userId="S-1-5-21-3398541524-1668805888-2816343812-12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691A"/>
    <a:srgbClr val="326197"/>
    <a:srgbClr val="CA1518"/>
    <a:srgbClr val="EF9D3D"/>
    <a:srgbClr val="999999"/>
    <a:srgbClr val="E65E25"/>
    <a:srgbClr val="685E5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1774" autoAdjust="0"/>
  </p:normalViewPr>
  <p:slideViewPr>
    <p:cSldViewPr snapToGrid="0">
      <p:cViewPr varScale="1">
        <p:scale>
          <a:sx n="149" d="100"/>
          <a:sy n="149" d="100"/>
        </p:scale>
        <p:origin x="288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INTRANOTE01\TempHomeDir$\tbn\DocuNote\Checked%20Out\Standard%20Dokument\24\D23-181171\REDIGER%20-%20Virksomhedsrapport_2023_Q4%20D23-181171%2017.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INTRANOTE01\TempHomeDir$\tbn\DocuNote\Read%20Only\Standard%20Dokument\24\D23-181171\PUBLISERET%20-%20Virksomhedsrapport_2023_Q4%20D23-181171%2029.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INTRANOTE01\TempHomeDir$\tbn\DocuNote\Read%20Only\Standard%20Dokument\24\D23-181171\PUBLISERET%20-%20Virksomhedsrapport_2023_Q4%20D23-181171%2029.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INTRANOTE01\TempHomeDir$\tbn\DocuNote\Read%20Only\Standard%20Dokument\24\D23-181171\PUBLISERET%20-%20Virksomhedsrapport_2023_Q4%20D23-181171%2029.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INTRANOTE01\TempHomeDir$\tbn\DocuNote\Checked%20Out\Standard%20Dokument\24\D23-181171\REDIGER%20-%20Virksomhedsrapport_2023_Q4%20D23-181171%2017.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INTRANOTE01\TempHomeDir$\tbn\DocuNote\Checked%20Out\Standard%20Dokument\24\D19-93334\REDIGER%20-%20SMART-m&#229;l%202019%20-%20og%20opf&#248;lgning%20fremefter%20D19-93334%2039.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INTRANOTE01\TempHomeDir$\tbn\DocuNote\Checked%20Out\Standard%20Dokument\24\D23-183196\REDIGER%20-%20NY%20vand%20varme%20og%20spildevands%20udgifter%20forbrugere%20s%20D23-183196%209.0.xlsb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0"/>
              <a:t>Mål: Vandtab holdes under 5%</a:t>
            </a:r>
          </a:p>
        </c:rich>
      </c:tx>
      <c:layout>
        <c:manualLayout>
          <c:xMode val="edge"/>
          <c:yMode val="edge"/>
          <c:x val="0.17349300087489064"/>
          <c:y val="1.85185185185185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>
        <c:manualLayout>
          <c:layoutTarget val="inner"/>
          <c:xMode val="edge"/>
          <c:yMode val="edge"/>
          <c:x val="0.10302537182852142"/>
          <c:y val="0.18560175404903656"/>
          <c:w val="0.87753018372703417"/>
          <c:h val="0.72088764946048411"/>
        </c:manualLayout>
      </c:layout>
      <c:lineChart>
        <c:grouping val="standard"/>
        <c:varyColors val="0"/>
        <c:ser>
          <c:idx val="0"/>
          <c:order val="0"/>
          <c:tx>
            <c:strRef>
              <c:f>'SDG-årsrapportering'!$B$7</c:f>
              <c:strCache>
                <c:ptCount val="1"/>
                <c:pt idx="0">
                  <c:v>Realiseret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'SDG-årsrapportering'!$A$8:$A$17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'SDG-årsrapportering'!$B$8:$B$17</c:f>
              <c:numCache>
                <c:formatCode>General</c:formatCode>
                <c:ptCount val="10"/>
                <c:pt idx="0">
                  <c:v>2</c:v>
                </c:pt>
                <c:pt idx="1">
                  <c:v>3</c:v>
                </c:pt>
                <c:pt idx="2">
                  <c:v>9</c:v>
                </c:pt>
                <c:pt idx="3">
                  <c:v>12.4</c:v>
                </c:pt>
                <c:pt idx="4">
                  <c:v>9.3000000000000007</c:v>
                </c:pt>
                <c:pt idx="5">
                  <c:v>4.2</c:v>
                </c:pt>
                <c:pt idx="6">
                  <c:v>3.6</c:v>
                </c:pt>
                <c:pt idx="7">
                  <c:v>5.9</c:v>
                </c:pt>
                <c:pt idx="8">
                  <c:v>6</c:v>
                </c:pt>
                <c:pt idx="9">
                  <c:v>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C8-4EBF-AA28-F0DAAE915EE4}"/>
            </c:ext>
          </c:extLst>
        </c:ser>
        <c:ser>
          <c:idx val="1"/>
          <c:order val="1"/>
          <c:tx>
            <c:strRef>
              <c:f>'SDG-årsrapportering'!$C$7</c:f>
              <c:strCache>
                <c:ptCount val="1"/>
                <c:pt idx="0">
                  <c:v>Mål &lt; 5 pct</c:v>
                </c:pt>
              </c:strCache>
            </c:strRef>
          </c:tx>
          <c:spPr>
            <a:ln w="31750" cap="rnd">
              <a:solidFill>
                <a:srgbClr val="FF0000">
                  <a:alpha val="35000"/>
                </a:srgbClr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'SDG-årsrapportering'!$A$8:$A$17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'SDG-årsrapportering'!$C$8:$C$17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C8-4EBF-AA28-F0DAAE915EE4}"/>
            </c:ext>
          </c:extLst>
        </c:ser>
        <c:ser>
          <c:idx val="2"/>
          <c:order val="2"/>
          <c:tx>
            <c:strRef>
              <c:f>'SDG-årsrapportering'!$D$7</c:f>
              <c:strCache>
                <c:ptCount val="1"/>
                <c:pt idx="0">
                  <c:v>DANVA-Vand i tal: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'SDG-årsrapportering'!$A$8:$A$17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'SDG-årsrapportering'!$D$8:$D$17</c:f>
              <c:numCache>
                <c:formatCode>General</c:formatCode>
                <c:ptCount val="10"/>
                <c:pt idx="0">
                  <c:v>8.14</c:v>
                </c:pt>
                <c:pt idx="1">
                  <c:v>7.82</c:v>
                </c:pt>
                <c:pt idx="2" formatCode="0.00">
                  <c:v>7.6</c:v>
                </c:pt>
                <c:pt idx="3" formatCode="0.00">
                  <c:v>7.22</c:v>
                </c:pt>
                <c:pt idx="4" formatCode="0.00">
                  <c:v>8.0500000000000007</c:v>
                </c:pt>
                <c:pt idx="5" formatCode="0.00">
                  <c:v>7.29</c:v>
                </c:pt>
                <c:pt idx="6" formatCode="0.00">
                  <c:v>7.33</c:v>
                </c:pt>
                <c:pt idx="7">
                  <c:v>7.22</c:v>
                </c:pt>
                <c:pt idx="8">
                  <c:v>7.18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C8-4EBF-AA28-F0DAAE915EE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14443792"/>
        <c:axId val="314446144"/>
      </c:lineChart>
      <c:catAx>
        <c:axId val="314443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14446144"/>
        <c:crosses val="autoZero"/>
        <c:auto val="1"/>
        <c:lblAlgn val="ctr"/>
        <c:lblOffset val="100"/>
        <c:noMultiLvlLbl val="0"/>
      </c:catAx>
      <c:valAx>
        <c:axId val="314446144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14443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540201224846891"/>
          <c:y val="0.15039628849210751"/>
          <c:w val="0.25459798775153109"/>
          <c:h val="0.2376777198624819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Energitab i Fjernvarme-ledningsnet</a:t>
            </a:r>
          </a:p>
          <a:p>
            <a:pPr>
              <a:defRPr/>
            </a:pPr>
            <a:r>
              <a:rPr lang="en-US"/>
              <a:t>Løbende 12 måneders</a:t>
            </a:r>
            <a:r>
              <a:rPr lang="en-US" baseline="0"/>
              <a:t> gennemsnit</a:t>
            </a:r>
            <a:endParaRPr lang="en-US"/>
          </a:p>
        </c:rich>
      </c:tx>
      <c:layout>
        <c:manualLayout>
          <c:xMode val="edge"/>
          <c:yMode val="edge"/>
          <c:x val="0.15280607696549781"/>
          <c:y val="3.29636177984279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>
        <c:manualLayout>
          <c:layoutTarget val="inner"/>
          <c:xMode val="edge"/>
          <c:yMode val="edge"/>
          <c:x val="0.15224021895352671"/>
          <c:y val="0.28070426936246506"/>
          <c:w val="0.81902394080145391"/>
          <c:h val="0.45308892002692802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spPr>
              <a:ln w="31750" cap="rnd">
                <a:solidFill>
                  <a:srgbClr val="FF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'Varme -NY'!$A$208:$A$279</c:f>
              <c:numCache>
                <c:formatCode>mmm\-yy</c:formatCode>
                <c:ptCount val="72"/>
                <c:pt idx="0">
                  <c:v>43101</c:v>
                </c:pt>
                <c:pt idx="1">
                  <c:v>43132</c:v>
                </c:pt>
                <c:pt idx="2">
                  <c:v>43160</c:v>
                </c:pt>
                <c:pt idx="3">
                  <c:v>43191</c:v>
                </c:pt>
                <c:pt idx="4">
                  <c:v>43221</c:v>
                </c:pt>
                <c:pt idx="5">
                  <c:v>43252</c:v>
                </c:pt>
                <c:pt idx="6">
                  <c:v>43282</c:v>
                </c:pt>
                <c:pt idx="7">
                  <c:v>43313</c:v>
                </c:pt>
                <c:pt idx="8">
                  <c:v>43344</c:v>
                </c:pt>
                <c:pt idx="9">
                  <c:v>43374</c:v>
                </c:pt>
                <c:pt idx="10">
                  <c:v>43405</c:v>
                </c:pt>
                <c:pt idx="11">
                  <c:v>43435</c:v>
                </c:pt>
                <c:pt idx="12">
                  <c:v>43466</c:v>
                </c:pt>
                <c:pt idx="13">
                  <c:v>43497</c:v>
                </c:pt>
                <c:pt idx="14">
                  <c:v>43525</c:v>
                </c:pt>
                <c:pt idx="15">
                  <c:v>43556</c:v>
                </c:pt>
                <c:pt idx="16">
                  <c:v>43586</c:v>
                </c:pt>
                <c:pt idx="17">
                  <c:v>43617</c:v>
                </c:pt>
                <c:pt idx="18">
                  <c:v>43647</c:v>
                </c:pt>
                <c:pt idx="19">
                  <c:v>43678</c:v>
                </c:pt>
                <c:pt idx="20">
                  <c:v>43709</c:v>
                </c:pt>
                <c:pt idx="21">
                  <c:v>43739</c:v>
                </c:pt>
                <c:pt idx="22">
                  <c:v>43770</c:v>
                </c:pt>
                <c:pt idx="23">
                  <c:v>43800</c:v>
                </c:pt>
                <c:pt idx="24">
                  <c:v>43831</c:v>
                </c:pt>
                <c:pt idx="25">
                  <c:v>43862</c:v>
                </c:pt>
                <c:pt idx="26">
                  <c:v>43891</c:v>
                </c:pt>
                <c:pt idx="27">
                  <c:v>43922</c:v>
                </c:pt>
                <c:pt idx="28">
                  <c:v>43952</c:v>
                </c:pt>
                <c:pt idx="29">
                  <c:v>43983</c:v>
                </c:pt>
                <c:pt idx="30">
                  <c:v>44013</c:v>
                </c:pt>
                <c:pt idx="31">
                  <c:v>44044</c:v>
                </c:pt>
                <c:pt idx="32">
                  <c:v>44075</c:v>
                </c:pt>
                <c:pt idx="33">
                  <c:v>44105</c:v>
                </c:pt>
                <c:pt idx="34">
                  <c:v>44136</c:v>
                </c:pt>
                <c:pt idx="35">
                  <c:v>44166</c:v>
                </c:pt>
                <c:pt idx="36">
                  <c:v>44197</c:v>
                </c:pt>
                <c:pt idx="37">
                  <c:v>44228</c:v>
                </c:pt>
                <c:pt idx="38">
                  <c:v>44256</c:v>
                </c:pt>
                <c:pt idx="39">
                  <c:v>44287</c:v>
                </c:pt>
                <c:pt idx="40">
                  <c:v>44317</c:v>
                </c:pt>
                <c:pt idx="41">
                  <c:v>44348</c:v>
                </c:pt>
                <c:pt idx="42">
                  <c:v>44378</c:v>
                </c:pt>
                <c:pt idx="43">
                  <c:v>44409</c:v>
                </c:pt>
                <c:pt idx="44">
                  <c:v>44440</c:v>
                </c:pt>
                <c:pt idx="45">
                  <c:v>44470</c:v>
                </c:pt>
                <c:pt idx="46">
                  <c:v>44501</c:v>
                </c:pt>
                <c:pt idx="47">
                  <c:v>44531</c:v>
                </c:pt>
                <c:pt idx="48">
                  <c:v>44562</c:v>
                </c:pt>
                <c:pt idx="49">
                  <c:v>44593</c:v>
                </c:pt>
                <c:pt idx="50">
                  <c:v>44621</c:v>
                </c:pt>
                <c:pt idx="51">
                  <c:v>44652</c:v>
                </c:pt>
                <c:pt idx="52">
                  <c:v>44682</c:v>
                </c:pt>
                <c:pt idx="53">
                  <c:v>44713</c:v>
                </c:pt>
                <c:pt idx="54">
                  <c:v>44743</c:v>
                </c:pt>
                <c:pt idx="55">
                  <c:v>44774</c:v>
                </c:pt>
                <c:pt idx="56">
                  <c:v>44805</c:v>
                </c:pt>
                <c:pt idx="57">
                  <c:v>44835</c:v>
                </c:pt>
                <c:pt idx="58">
                  <c:v>44866</c:v>
                </c:pt>
                <c:pt idx="59">
                  <c:v>44896</c:v>
                </c:pt>
                <c:pt idx="60">
                  <c:v>44927</c:v>
                </c:pt>
                <c:pt idx="61">
                  <c:v>44958</c:v>
                </c:pt>
                <c:pt idx="62">
                  <c:v>44986</c:v>
                </c:pt>
                <c:pt idx="63">
                  <c:v>45017</c:v>
                </c:pt>
                <c:pt idx="64">
                  <c:v>45047</c:v>
                </c:pt>
                <c:pt idx="65">
                  <c:v>45078</c:v>
                </c:pt>
                <c:pt idx="66">
                  <c:v>45108</c:v>
                </c:pt>
                <c:pt idx="67">
                  <c:v>45139</c:v>
                </c:pt>
                <c:pt idx="68">
                  <c:v>45170</c:v>
                </c:pt>
                <c:pt idx="69">
                  <c:v>45200</c:v>
                </c:pt>
                <c:pt idx="70">
                  <c:v>45231</c:v>
                </c:pt>
                <c:pt idx="71">
                  <c:v>45261</c:v>
                </c:pt>
              </c:numCache>
            </c:numRef>
          </c:cat>
          <c:val>
            <c:numRef>
              <c:f>'Varme -NY'!$B$208:$B$279</c:f>
              <c:numCache>
                <c:formatCode>0.0</c:formatCode>
                <c:ptCount val="72"/>
                <c:pt idx="0">
                  <c:v>23.778938779139985</c:v>
                </c:pt>
                <c:pt idx="1">
                  <c:v>22.774600371011307</c:v>
                </c:pt>
                <c:pt idx="2">
                  <c:v>21.401283245106743</c:v>
                </c:pt>
                <c:pt idx="3">
                  <c:v>20.974432962746519</c:v>
                </c:pt>
                <c:pt idx="4">
                  <c:v>20.854512971170202</c:v>
                </c:pt>
                <c:pt idx="5">
                  <c:v>20.677837495473216</c:v>
                </c:pt>
                <c:pt idx="6">
                  <c:v>20.760087206671844</c:v>
                </c:pt>
                <c:pt idx="7">
                  <c:v>21.063558189441178</c:v>
                </c:pt>
                <c:pt idx="8">
                  <c:v>21.694328267501565</c:v>
                </c:pt>
                <c:pt idx="9">
                  <c:v>22.387348269235449</c:v>
                </c:pt>
                <c:pt idx="10">
                  <c:v>22.694291520264258</c:v>
                </c:pt>
                <c:pt idx="11">
                  <c:v>22.676292763772555</c:v>
                </c:pt>
                <c:pt idx="12">
                  <c:v>22.617488901850233</c:v>
                </c:pt>
                <c:pt idx="13">
                  <c:v>22.943850766155897</c:v>
                </c:pt>
                <c:pt idx="14">
                  <c:v>23.62105494240603</c:v>
                </c:pt>
                <c:pt idx="15">
                  <c:v>23.668818080899189</c:v>
                </c:pt>
                <c:pt idx="16">
                  <c:v>23.251533831129581</c:v>
                </c:pt>
                <c:pt idx="17">
                  <c:v>23.199955172880443</c:v>
                </c:pt>
                <c:pt idx="18">
                  <c:v>23.093427684333641</c:v>
                </c:pt>
                <c:pt idx="19">
                  <c:v>23.064788921753156</c:v>
                </c:pt>
                <c:pt idx="20">
                  <c:v>22.975594248181554</c:v>
                </c:pt>
                <c:pt idx="21">
                  <c:v>22.78792136474954</c:v>
                </c:pt>
                <c:pt idx="22">
                  <c:v>22.233822426346581</c:v>
                </c:pt>
                <c:pt idx="23">
                  <c:v>22.12795410148069</c:v>
                </c:pt>
                <c:pt idx="24">
                  <c:v>22.348617649042779</c:v>
                </c:pt>
                <c:pt idx="25">
                  <c:v>22.052830837626221</c:v>
                </c:pt>
                <c:pt idx="26">
                  <c:v>21.807121028344525</c:v>
                </c:pt>
                <c:pt idx="27">
                  <c:v>21.751682076056678</c:v>
                </c:pt>
                <c:pt idx="28">
                  <c:v>21.736125989743382</c:v>
                </c:pt>
                <c:pt idx="29">
                  <c:v>21.852436631110912</c:v>
                </c:pt>
                <c:pt idx="30">
                  <c:v>21.774311032521879</c:v>
                </c:pt>
                <c:pt idx="31">
                  <c:v>21.739851565346001</c:v>
                </c:pt>
                <c:pt idx="32">
                  <c:v>21.716673315591645</c:v>
                </c:pt>
                <c:pt idx="33">
                  <c:v>21.695827925841076</c:v>
                </c:pt>
                <c:pt idx="34">
                  <c:v>21.883658860404321</c:v>
                </c:pt>
                <c:pt idx="35">
                  <c:v>21.852614572508106</c:v>
                </c:pt>
                <c:pt idx="36">
                  <c:v>21.26049485449305</c:v>
                </c:pt>
                <c:pt idx="37">
                  <c:v>20.925768825516244</c:v>
                </c:pt>
                <c:pt idx="38">
                  <c:v>20.743601517989223</c:v>
                </c:pt>
                <c:pt idx="39">
                  <c:v>20.385670691927299</c:v>
                </c:pt>
                <c:pt idx="40">
                  <c:v>20.135461059355002</c:v>
                </c:pt>
                <c:pt idx="41">
                  <c:v>20.053724012019632</c:v>
                </c:pt>
                <c:pt idx="42">
                  <c:v>20.085380352066164</c:v>
                </c:pt>
                <c:pt idx="43">
                  <c:v>19.937224722828603</c:v>
                </c:pt>
                <c:pt idx="44">
                  <c:v>19.808330098027707</c:v>
                </c:pt>
                <c:pt idx="45">
                  <c:v>19.747974155414717</c:v>
                </c:pt>
                <c:pt idx="46">
                  <c:v>19.485388655625439</c:v>
                </c:pt>
                <c:pt idx="47">
                  <c:v>19.033165121897792</c:v>
                </c:pt>
                <c:pt idx="48">
                  <c:v>19.143478005184853</c:v>
                </c:pt>
                <c:pt idx="49">
                  <c:v>19.301899652591413</c:v>
                </c:pt>
                <c:pt idx="50">
                  <c:v>19.309997211405754</c:v>
                </c:pt>
                <c:pt idx="51">
                  <c:v>19.129156947650262</c:v>
                </c:pt>
                <c:pt idx="52">
                  <c:v>19.0296720470593</c:v>
                </c:pt>
                <c:pt idx="53">
                  <c:v>19.206320553551567</c:v>
                </c:pt>
                <c:pt idx="54">
                  <c:v>19.213450182400774</c:v>
                </c:pt>
                <c:pt idx="55">
                  <c:v>19.286717314025353</c:v>
                </c:pt>
                <c:pt idx="56">
                  <c:v>19.354888704633499</c:v>
                </c:pt>
                <c:pt idx="57">
                  <c:v>19.555980954473561</c:v>
                </c:pt>
                <c:pt idx="58">
                  <c:v>19.985299226703816</c:v>
                </c:pt>
                <c:pt idx="59">
                  <c:v>20.000437993259734</c:v>
                </c:pt>
                <c:pt idx="60">
                  <c:v>20.056730268492014</c:v>
                </c:pt>
                <c:pt idx="61">
                  <c:v>20.102404362563142</c:v>
                </c:pt>
                <c:pt idx="62">
                  <c:v>19.944016209348074</c:v>
                </c:pt>
                <c:pt idx="63">
                  <c:v>20.294798051025822</c:v>
                </c:pt>
                <c:pt idx="64">
                  <c:v>20.754458831749371</c:v>
                </c:pt>
                <c:pt idx="65">
                  <c:v>20.635460988192744</c:v>
                </c:pt>
                <c:pt idx="66">
                  <c:v>20.639966241126306</c:v>
                </c:pt>
                <c:pt idx="67">
                  <c:v>20.73348169320699</c:v>
                </c:pt>
                <c:pt idx="68">
                  <c:v>20.97155345919715</c:v>
                </c:pt>
                <c:pt idx="69">
                  <c:v>20.727742557772167</c:v>
                </c:pt>
                <c:pt idx="70">
                  <c:v>20.170789329029382</c:v>
                </c:pt>
                <c:pt idx="71">
                  <c:v>20.150839680867545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3E2-4F09-BD88-9BB755039B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2036272"/>
        <c:axId val="492036664"/>
      </c:lineChart>
      <c:dateAx>
        <c:axId val="49203627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492036664"/>
        <c:crosses val="autoZero"/>
        <c:auto val="1"/>
        <c:lblOffset val="100"/>
        <c:baseTimeUnit val="months"/>
      </c:dateAx>
      <c:valAx>
        <c:axId val="492036664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a-DK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a-DK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492036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2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da-DK"/>
              <a:t>Vandtab i ledningsnettet (m³)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>
        <c:manualLayout>
          <c:layoutTarget val="inner"/>
          <c:xMode val="edge"/>
          <c:yMode val="edge"/>
          <c:x val="8.5483814523184598E-2"/>
          <c:y val="0.16300813008130083"/>
          <c:w val="0.88396062992125979"/>
          <c:h val="0.55422365903449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'Varme -NY'!$H$258</c:f>
              <c:strCache>
                <c:ptCount val="1"/>
                <c:pt idx="0">
                  <c:v>Vandtab pr. måned (m³)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'Varme -NY'!$G$269:$G$280</c:f>
              <c:numCache>
                <c:formatCode>mmm\-yy</c:formatCode>
                <c:ptCount val="12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</c:numCache>
            </c:numRef>
          </c:cat>
          <c:val>
            <c:numRef>
              <c:f>'Varme -NY'!$H$269:$H$280</c:f>
              <c:numCache>
                <c:formatCode>General</c:formatCode>
                <c:ptCount val="12"/>
                <c:pt idx="0">
                  <c:v>31.5</c:v>
                </c:pt>
                <c:pt idx="1">
                  <c:v>17</c:v>
                </c:pt>
                <c:pt idx="2">
                  <c:v>19.8</c:v>
                </c:pt>
                <c:pt idx="3">
                  <c:v>13.2</c:v>
                </c:pt>
                <c:pt idx="4">
                  <c:v>11.6</c:v>
                </c:pt>
                <c:pt idx="5">
                  <c:v>11.7</c:v>
                </c:pt>
                <c:pt idx="6">
                  <c:v>13.1</c:v>
                </c:pt>
                <c:pt idx="7">
                  <c:v>14.7</c:v>
                </c:pt>
                <c:pt idx="8">
                  <c:v>13.9</c:v>
                </c:pt>
                <c:pt idx="9">
                  <c:v>15.1</c:v>
                </c:pt>
                <c:pt idx="10">
                  <c:v>22.2</c:v>
                </c:pt>
                <c:pt idx="11">
                  <c:v>18.600000000000001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78-4E0D-898C-4C20EFA791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27121135"/>
        <c:axId val="1402903983"/>
      </c:barChart>
      <c:lineChart>
        <c:grouping val="standard"/>
        <c:varyColors val="0"/>
        <c:ser>
          <c:idx val="1"/>
          <c:order val="1"/>
          <c:tx>
            <c:strRef>
              <c:f>'Varme -NY'!$I$258</c:f>
              <c:strCache>
                <c:ptCount val="1"/>
                <c:pt idx="0">
                  <c:v>Gennemsnit - 3 år</c:v>
                </c:pt>
              </c:strCache>
            </c:strRef>
          </c:tx>
          <c:spPr>
            <a:ln w="28575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'Varme -NY'!$G$268:$G$280</c:f>
              <c:numCache>
                <c:formatCode>mmm\-yy</c:formatCode>
                <c:ptCount val="13"/>
                <c:pt idx="0">
                  <c:v>44896</c:v>
                </c:pt>
                <c:pt idx="1">
                  <c:v>44927</c:v>
                </c:pt>
                <c:pt idx="2">
                  <c:v>44958</c:v>
                </c:pt>
                <c:pt idx="3">
                  <c:v>44986</c:v>
                </c:pt>
                <c:pt idx="4">
                  <c:v>45017</c:v>
                </c:pt>
                <c:pt idx="5">
                  <c:v>45047</c:v>
                </c:pt>
                <c:pt idx="6">
                  <c:v>45078</c:v>
                </c:pt>
                <c:pt idx="7">
                  <c:v>45108</c:v>
                </c:pt>
                <c:pt idx="8">
                  <c:v>45139</c:v>
                </c:pt>
                <c:pt idx="9">
                  <c:v>45170</c:v>
                </c:pt>
                <c:pt idx="10">
                  <c:v>45200</c:v>
                </c:pt>
                <c:pt idx="11">
                  <c:v>45231</c:v>
                </c:pt>
                <c:pt idx="12">
                  <c:v>45261</c:v>
                </c:pt>
              </c:numCache>
            </c:numRef>
          </c:cat>
          <c:val>
            <c:numRef>
              <c:f>'Varme -NY'!$I$269:$I$280</c:f>
              <c:numCache>
                <c:formatCode>0.0</c:formatCode>
                <c:ptCount val="12"/>
                <c:pt idx="0">
                  <c:v>21.427777777777781</c:v>
                </c:pt>
                <c:pt idx="1">
                  <c:v>21.308108108108112</c:v>
                </c:pt>
                <c:pt idx="2">
                  <c:v>21.278378378378378</c:v>
                </c:pt>
                <c:pt idx="3">
                  <c:v>20.797297297297298</c:v>
                </c:pt>
                <c:pt idx="4">
                  <c:v>19.797297297297298</c:v>
                </c:pt>
                <c:pt idx="5">
                  <c:v>19.062162162162167</c:v>
                </c:pt>
                <c:pt idx="6">
                  <c:v>18.548648648648655</c:v>
                </c:pt>
                <c:pt idx="7">
                  <c:v>18.137837837837843</c:v>
                </c:pt>
                <c:pt idx="8">
                  <c:v>17.770270270270274</c:v>
                </c:pt>
                <c:pt idx="9">
                  <c:v>17.28378378378379</c:v>
                </c:pt>
                <c:pt idx="10">
                  <c:v>16.727027027027034</c:v>
                </c:pt>
                <c:pt idx="11">
                  <c:v>16.213513513513515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78-4E0D-898C-4C20EFA791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27121135"/>
        <c:axId val="1402903983"/>
      </c:lineChart>
      <c:dateAx>
        <c:axId val="1627121135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402903983"/>
        <c:crosses val="autoZero"/>
        <c:auto val="1"/>
        <c:lblOffset val="100"/>
        <c:baseTimeUnit val="months"/>
      </c:dateAx>
      <c:valAx>
        <c:axId val="14029039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6271211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 lang="en-US" sz="1000" b="0" i="0" u="none" strike="noStrike" kern="1200" baseline="0">
          <a:solidFill>
            <a:schemeClr val="tx1"/>
          </a:solidFill>
          <a:latin typeface="+mn-lt"/>
          <a:ea typeface="+mn-ea"/>
          <a:cs typeface="+mn-cs"/>
        </a:defRPr>
      </a:pPr>
      <a:endParaRPr lang="da-DK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Månedlig returtemperatur fra Fjernvarme-målere</a:t>
            </a:r>
          </a:p>
        </c:rich>
      </c:tx>
      <c:layout>
        <c:manualLayout>
          <c:xMode val="edge"/>
          <c:yMode val="edge"/>
          <c:x val="0.21339224201650669"/>
          <c:y val="6.5613026819923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>
        <c:manualLayout>
          <c:layoutTarget val="inner"/>
          <c:xMode val="edge"/>
          <c:yMode val="edge"/>
          <c:x val="0.1228822992870572"/>
          <c:y val="0.26113803484335646"/>
          <c:w val="0.85111297258055507"/>
          <c:h val="0.55585778701613642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spPr>
              <a:ln w="31750" cap="rnd">
                <a:solidFill>
                  <a:srgbClr val="FF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'Varme -NY'!$J$220:$J$279</c:f>
              <c:numCache>
                <c:formatCode>mmm\-yy</c:formatCode>
                <c:ptCount val="60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  <c:pt idx="40">
                  <c:v>44682</c:v>
                </c:pt>
                <c:pt idx="41">
                  <c:v>44713</c:v>
                </c:pt>
                <c:pt idx="42">
                  <c:v>44743</c:v>
                </c:pt>
                <c:pt idx="43">
                  <c:v>44774</c:v>
                </c:pt>
                <c:pt idx="44">
                  <c:v>44805</c:v>
                </c:pt>
                <c:pt idx="45">
                  <c:v>44835</c:v>
                </c:pt>
                <c:pt idx="46">
                  <c:v>44866</c:v>
                </c:pt>
                <c:pt idx="47">
                  <c:v>44896</c:v>
                </c:pt>
                <c:pt idx="48">
                  <c:v>44927</c:v>
                </c:pt>
                <c:pt idx="49">
                  <c:v>44958</c:v>
                </c:pt>
                <c:pt idx="50">
                  <c:v>44986</c:v>
                </c:pt>
                <c:pt idx="51">
                  <c:v>45017</c:v>
                </c:pt>
                <c:pt idx="52">
                  <c:v>45047</c:v>
                </c:pt>
                <c:pt idx="53">
                  <c:v>45078</c:v>
                </c:pt>
                <c:pt idx="54">
                  <c:v>45108</c:v>
                </c:pt>
                <c:pt idx="55">
                  <c:v>45139</c:v>
                </c:pt>
                <c:pt idx="56">
                  <c:v>45170</c:v>
                </c:pt>
                <c:pt idx="57">
                  <c:v>45200</c:v>
                </c:pt>
                <c:pt idx="58">
                  <c:v>45231</c:v>
                </c:pt>
                <c:pt idx="59">
                  <c:v>45261</c:v>
                </c:pt>
              </c:numCache>
            </c:numRef>
          </c:cat>
          <c:val>
            <c:numRef>
              <c:f>'Varme -NY'!$K$220:$K$279</c:f>
              <c:numCache>
                <c:formatCode>0.0</c:formatCode>
                <c:ptCount val="60"/>
                <c:pt idx="0" formatCode="General">
                  <c:v>34.9</c:v>
                </c:pt>
                <c:pt idx="1">
                  <c:v>34.75</c:v>
                </c:pt>
                <c:pt idx="2">
                  <c:v>34.61</c:v>
                </c:pt>
                <c:pt idx="3">
                  <c:v>34.1</c:v>
                </c:pt>
                <c:pt idx="4">
                  <c:v>34.47</c:v>
                </c:pt>
                <c:pt idx="5">
                  <c:v>34.46</c:v>
                </c:pt>
                <c:pt idx="6">
                  <c:v>34.229999999999997</c:v>
                </c:pt>
                <c:pt idx="7">
                  <c:v>34.29</c:v>
                </c:pt>
                <c:pt idx="8">
                  <c:v>34.5</c:v>
                </c:pt>
                <c:pt idx="9">
                  <c:v>34.39</c:v>
                </c:pt>
                <c:pt idx="10">
                  <c:v>34.33</c:v>
                </c:pt>
                <c:pt idx="11">
                  <c:v>34.31</c:v>
                </c:pt>
                <c:pt idx="12">
                  <c:v>34.299999999999997</c:v>
                </c:pt>
                <c:pt idx="13">
                  <c:v>34.24</c:v>
                </c:pt>
                <c:pt idx="14">
                  <c:v>34.25</c:v>
                </c:pt>
                <c:pt idx="15">
                  <c:v>34.340000000000003</c:v>
                </c:pt>
                <c:pt idx="16">
                  <c:v>34.36</c:v>
                </c:pt>
                <c:pt idx="17">
                  <c:v>34.51</c:v>
                </c:pt>
                <c:pt idx="18">
                  <c:v>34.5</c:v>
                </c:pt>
                <c:pt idx="19">
                  <c:v>34.479999999999997</c:v>
                </c:pt>
                <c:pt idx="20">
                  <c:v>34.43</c:v>
                </c:pt>
                <c:pt idx="21">
                  <c:v>34.33</c:v>
                </c:pt>
                <c:pt idx="22">
                  <c:v>34.29</c:v>
                </c:pt>
                <c:pt idx="23">
                  <c:v>34.29</c:v>
                </c:pt>
                <c:pt idx="24">
                  <c:v>34.44</c:v>
                </c:pt>
                <c:pt idx="25">
                  <c:v>34.57</c:v>
                </c:pt>
                <c:pt idx="26">
                  <c:v>34.549999999999997</c:v>
                </c:pt>
                <c:pt idx="27">
                  <c:v>34.53</c:v>
                </c:pt>
                <c:pt idx="28">
                  <c:v>34.479999999999997</c:v>
                </c:pt>
                <c:pt idx="29">
                  <c:v>34.29</c:v>
                </c:pt>
                <c:pt idx="30">
                  <c:v>34.659999999999997</c:v>
                </c:pt>
                <c:pt idx="31">
                  <c:v>34.659999999999997</c:v>
                </c:pt>
                <c:pt idx="32">
                  <c:v>34.549999999999997</c:v>
                </c:pt>
                <c:pt idx="33">
                  <c:v>34.42</c:v>
                </c:pt>
                <c:pt idx="34">
                  <c:v>34.409999999999997</c:v>
                </c:pt>
                <c:pt idx="35">
                  <c:v>34.51</c:v>
                </c:pt>
                <c:pt idx="36">
                  <c:v>34.54</c:v>
                </c:pt>
                <c:pt idx="37">
                  <c:v>34.479999999999997</c:v>
                </c:pt>
                <c:pt idx="38">
                  <c:v>34.369999999999997</c:v>
                </c:pt>
                <c:pt idx="39">
                  <c:v>34.380000000000003</c:v>
                </c:pt>
                <c:pt idx="40">
                  <c:v>34.42</c:v>
                </c:pt>
                <c:pt idx="41">
                  <c:v>34.51</c:v>
                </c:pt>
                <c:pt idx="42">
                  <c:v>34.47</c:v>
                </c:pt>
                <c:pt idx="43">
                  <c:v>34.39</c:v>
                </c:pt>
                <c:pt idx="44">
                  <c:v>34.26</c:v>
                </c:pt>
                <c:pt idx="45">
                  <c:v>34.119999999999997</c:v>
                </c:pt>
                <c:pt idx="46">
                  <c:v>33.96</c:v>
                </c:pt>
                <c:pt idx="47">
                  <c:v>33.99</c:v>
                </c:pt>
                <c:pt idx="48">
                  <c:v>33.909999999999997</c:v>
                </c:pt>
                <c:pt idx="49">
                  <c:v>33.909999999999997</c:v>
                </c:pt>
                <c:pt idx="50">
                  <c:v>33.909999999999997</c:v>
                </c:pt>
                <c:pt idx="51">
                  <c:v>33.909999999999997</c:v>
                </c:pt>
                <c:pt idx="52">
                  <c:v>33.909999999999997</c:v>
                </c:pt>
                <c:pt idx="53">
                  <c:v>33.909999999999997</c:v>
                </c:pt>
                <c:pt idx="54">
                  <c:v>33.909999999999997</c:v>
                </c:pt>
                <c:pt idx="55">
                  <c:v>33.909999999999997</c:v>
                </c:pt>
                <c:pt idx="56">
                  <c:v>33.909999999999997</c:v>
                </c:pt>
                <c:pt idx="57">
                  <c:v>33.909999999999997</c:v>
                </c:pt>
                <c:pt idx="58">
                  <c:v>33.909999999999997</c:v>
                </c:pt>
                <c:pt idx="59">
                  <c:v>33.909999999999997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73A-4A79-A98B-B8BC561901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2036272"/>
        <c:axId val="492036664"/>
      </c:lineChart>
      <c:dateAx>
        <c:axId val="49203627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492036664"/>
        <c:crosses val="autoZero"/>
        <c:auto val="1"/>
        <c:lblOffset val="100"/>
        <c:baseTimeUnit val="months"/>
      </c:dateAx>
      <c:valAx>
        <c:axId val="492036664"/>
        <c:scaling>
          <c:orientation val="minMax"/>
          <c:max val="38"/>
          <c:min val="3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Temperatur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a-D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492036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0" i="0" u="none" strike="noStrike" kern="1200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</a:rPr>
              <a:t>Spildevand</a:t>
            </a:r>
            <a:r>
              <a:rPr lang="en-US" b="0" i="0" u="none" strike="noStrike" kern="120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</a:rPr>
              <a:t> - </a:t>
            </a:r>
            <a:r>
              <a:rPr lang="en-US" b="0" i="0" u="none" strike="noStrike" kern="1200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</a:rPr>
              <a:t>Reduktion</a:t>
            </a:r>
            <a:r>
              <a:rPr lang="en-US" b="0" i="0" u="none" strike="noStrike" kern="120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</a:rPr>
              <a:t> </a:t>
            </a:r>
            <a:r>
              <a:rPr lang="en-US" b="0" i="0" u="none" strike="noStrike" kern="1200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</a:rPr>
              <a:t>af</a:t>
            </a:r>
            <a:r>
              <a:rPr lang="en-US" b="0" i="0" u="none" strike="noStrike" kern="120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</a:rPr>
              <a:t> index for </a:t>
            </a:r>
            <a:r>
              <a:rPr lang="en-US" b="0" i="0" u="none" strike="noStrike" kern="1200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</a:rPr>
              <a:t>uvedkommende</a:t>
            </a:r>
            <a:r>
              <a:rPr lang="en-US" b="0" i="0" u="none" strike="noStrike" kern="120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</a:rPr>
              <a:t> </a:t>
            </a:r>
            <a:r>
              <a:rPr lang="en-US" b="0" i="0" u="none" strike="noStrike" kern="1200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</a:rPr>
              <a:t>vand</a:t>
            </a:r>
            <a:r>
              <a:rPr lang="en-US" b="0" i="0" u="none" strike="noStrike" kern="120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</a:rPr>
              <a:t>, alle </a:t>
            </a:r>
            <a:r>
              <a:rPr lang="en-US" b="0" i="0" u="none" strike="noStrike" kern="1200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</a:rPr>
              <a:t>renseanlæg</a:t>
            </a:r>
            <a:endParaRPr lang="en-US" b="0" i="0" u="none" strike="noStrike" kern="1200" baseline="0" dirty="0">
              <a:solidFill>
                <a:sysClr val="windowText" lastClr="000000">
                  <a:lumMod val="65000"/>
                  <a:lumOff val="35000"/>
                </a:sysClr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'SDG-årsrapportering'!$B$103</c:f>
              <c:strCache>
                <c:ptCount val="1"/>
                <c:pt idx="0">
                  <c:v>Alle renseanlæg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'SDG-årsrapportering'!$A$104:$A$113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'SDG-årsrapportering'!$B$104:$B$113</c:f>
              <c:numCache>
                <c:formatCode>0.0</c:formatCode>
                <c:ptCount val="10"/>
                <c:pt idx="0">
                  <c:v>3.9744576923076922</c:v>
                </c:pt>
                <c:pt idx="1">
                  <c:v>4.4683148038208289</c:v>
                </c:pt>
                <c:pt idx="2">
                  <c:v>3.7483837734416756</c:v>
                </c:pt>
                <c:pt idx="3">
                  <c:v>4.0045090324695503</c:v>
                </c:pt>
                <c:pt idx="4">
                  <c:v>3.2138290280380004</c:v>
                </c:pt>
                <c:pt idx="5">
                  <c:v>3.8778747999656873</c:v>
                </c:pt>
                <c:pt idx="6">
                  <c:v>3.8066039813444825</c:v>
                </c:pt>
                <c:pt idx="7">
                  <c:v>2.8365349815077439</c:v>
                </c:pt>
                <c:pt idx="8">
                  <c:v>2.8540463455855964</c:v>
                </c:pt>
                <c:pt idx="9">
                  <c:v>4.0878225215718444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28-4154-A2D5-778F45625D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3999168"/>
        <c:axId val="1375253840"/>
      </c:barChart>
      <c:catAx>
        <c:axId val="1053999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375253840"/>
        <c:crosses val="autoZero"/>
        <c:auto val="1"/>
        <c:lblAlgn val="ctr"/>
        <c:lblOffset val="100"/>
        <c:noMultiLvlLbl val="0"/>
      </c:catAx>
      <c:valAx>
        <c:axId val="1375253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0539991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a-DK" sz="1600"/>
              <a:t>Personale- og adm.omkostnings-indeks pr. kundeforhold</a:t>
            </a:r>
            <a:r>
              <a:rPr lang="da-DK" sz="1600" baseline="0"/>
              <a:t> (brutto)</a:t>
            </a:r>
            <a:r>
              <a:rPr lang="da-DK" sz="1600"/>
              <a:t>    </a:t>
            </a:r>
          </a:p>
        </c:rich>
      </c:tx>
      <c:layout>
        <c:manualLayout>
          <c:xMode val="edge"/>
          <c:yMode val="edge"/>
          <c:x val="0.13161240293379575"/>
          <c:y val="2.80464871580301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>
        <c:manualLayout>
          <c:layoutTarget val="inner"/>
          <c:xMode val="edge"/>
          <c:yMode val="edge"/>
          <c:x val="0.10773155880767429"/>
          <c:y val="0.23732002750993025"/>
          <c:w val="0.87122462817147861"/>
          <c:h val="0.546199559279689"/>
        </c:manualLayout>
      </c:layout>
      <c:barChart>
        <c:barDir val="col"/>
        <c:grouping val="clustered"/>
        <c:varyColors val="0"/>
        <c:ser>
          <c:idx val="1"/>
          <c:order val="0"/>
          <c:tx>
            <c:v>Før inflation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1.069518716577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A8-451E-A0F0-3D871B07A1C7}"/>
                </c:ext>
              </c:extLst>
            </c:dLbl>
            <c:dLbl>
              <c:idx val="3"/>
              <c:layout>
                <c:manualLayout>
                  <c:x val="0"/>
                  <c:y val="-2.11489368079760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A8-451E-A0F0-3D871B07A1C7}"/>
                </c:ext>
              </c:extLst>
            </c:dLbl>
            <c:dLbl>
              <c:idx val="4"/>
              <c:layout>
                <c:manualLayout>
                  <c:x val="0"/>
                  <c:y val="-3.87730508146226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BA8-451E-A0F0-3D871B07A1C7}"/>
                </c:ext>
              </c:extLst>
            </c:dLbl>
            <c:dLbl>
              <c:idx val="5"/>
              <c:layout>
                <c:manualLayout>
                  <c:x val="-7.5263395958503794E-3"/>
                  <c:y val="-3.1723405211963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BA8-451E-A0F0-3D871B07A1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Bilag!$C$142:$N$142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Bilag!$C$143:$N$143</c:f>
              <c:numCache>
                <c:formatCode>#,##0</c:formatCode>
                <c:ptCount val="11"/>
                <c:pt idx="0">
                  <c:v>1083.1406845874803</c:v>
                </c:pt>
                <c:pt idx="1">
                  <c:v>1077.3141635636464</c:v>
                </c:pt>
                <c:pt idx="2">
                  <c:v>1072.0432746943043</c:v>
                </c:pt>
                <c:pt idx="3">
                  <c:v>1024.1459508233702</c:v>
                </c:pt>
                <c:pt idx="4">
                  <c:v>1002.6263603925067</c:v>
                </c:pt>
                <c:pt idx="5">
                  <c:v>1016.7190922632086</c:v>
                </c:pt>
                <c:pt idx="6">
                  <c:v>1049.8447583257744</c:v>
                </c:pt>
                <c:pt idx="7">
                  <c:v>1077.8896134540307</c:v>
                </c:pt>
                <c:pt idx="8">
                  <c:v>1090.1861826201282</c:v>
                </c:pt>
                <c:pt idx="9">
                  <c:v>1092.782534743829</c:v>
                </c:pt>
                <c:pt idx="10">
                  <c:v>1117.3227039778735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A8-451E-A0F0-3D871B07A1C7}"/>
            </c:ext>
          </c:extLst>
        </c:ser>
        <c:ser>
          <c:idx val="2"/>
          <c:order val="1"/>
          <c:tx>
            <c:v>Inflationsreguleret efter nettoprisindeks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5052679191700759E-2"/>
                  <c:y val="-3.172340521196400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BA8-451E-A0F0-3D871B07A1C7}"/>
                </c:ext>
              </c:extLst>
            </c:dLbl>
            <c:dLbl>
              <c:idx val="1"/>
              <c:layout>
                <c:manualLayout>
                  <c:x val="7.5263395958503447E-3"/>
                  <c:y val="-2.81985824106346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BA8-451E-A0F0-3D871B07A1C7}"/>
                </c:ext>
              </c:extLst>
            </c:dLbl>
            <c:dLbl>
              <c:idx val="2"/>
              <c:layout>
                <c:manualLayout>
                  <c:x val="7.5263395958503794E-3"/>
                  <c:y val="-2.81985824106346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BA8-451E-A0F0-3D871B07A1C7}"/>
                </c:ext>
              </c:extLst>
            </c:dLbl>
            <c:dLbl>
              <c:idx val="8"/>
              <c:layout>
                <c:manualLayout>
                  <c:x val="1.317109429273816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BA8-451E-A0F0-3D871B07A1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25400" cap="rnd">
                <a:solidFill>
                  <a:schemeClr val="tx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Bilag!$C$142:$N$142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Bilag!$C$144:$N$144</c:f>
              <c:numCache>
                <c:formatCode>0</c:formatCode>
                <c:ptCount val="11"/>
                <c:pt idx="0">
                  <c:v>1098.5199640846658</c:v>
                </c:pt>
                <c:pt idx="1">
                  <c:v>1083.8170659594027</c:v>
                </c:pt>
                <c:pt idx="2">
                  <c:v>1072.0432746943043</c:v>
                </c:pt>
                <c:pt idx="3">
                  <c:v>1019.0506973366868</c:v>
                </c:pt>
                <c:pt idx="4">
                  <c:v>985.86662772124555</c:v>
                </c:pt>
                <c:pt idx="5">
                  <c:v>990.954280958293</c:v>
                </c:pt>
                <c:pt idx="6">
                  <c:v>1014.3427616674148</c:v>
                </c:pt>
                <c:pt idx="7">
                  <c:v>1037.4298493301546</c:v>
                </c:pt>
                <c:pt idx="8" formatCode="#,##0">
                  <c:v>1034.3322415750742</c:v>
                </c:pt>
                <c:pt idx="9" formatCode="#,##0">
                  <c:v>962.80399536901234</c:v>
                </c:pt>
                <c:pt idx="10" formatCode="#,##0">
                  <c:v>946.88364743887587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BA8-451E-A0F0-3D871B07A1C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5159536"/>
        <c:axId val="475805888"/>
      </c:barChart>
      <c:catAx>
        <c:axId val="475159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475805888"/>
        <c:crosses val="autoZero"/>
        <c:auto val="1"/>
        <c:lblAlgn val="ctr"/>
        <c:lblOffset val="100"/>
        <c:noMultiLvlLbl val="0"/>
      </c:catAx>
      <c:valAx>
        <c:axId val="475805888"/>
        <c:scaling>
          <c:orientation val="minMax"/>
          <c:max val="1100"/>
          <c:min val="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475159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5320728786830921"/>
          <c:y val="0.82734872997623055"/>
          <c:w val="0.52387287121601367"/>
          <c:h val="0.17265089404349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a-DK"/>
              <a:t>Samlet</a:t>
            </a:r>
            <a:r>
              <a:rPr lang="da-DK" baseline="0"/>
              <a:t> udgift til vand og spildevand ved 120 m³</a:t>
            </a:r>
            <a:endParaRPr lang="da-DK"/>
          </a:p>
        </c:rich>
      </c:tx>
      <c:layout>
        <c:manualLayout>
          <c:xMode val="edge"/>
          <c:yMode val="edge"/>
          <c:x val="0.13294086865515439"/>
          <c:y val="6.33713561470215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>
        <c:manualLayout>
          <c:layoutTarget val="inner"/>
          <c:xMode val="edge"/>
          <c:yMode val="edge"/>
          <c:x val="0.11771117895977289"/>
          <c:y val="0.19433882551753273"/>
          <c:w val="0.85612450916162952"/>
          <c:h val="0.674383667820990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'Diagram samlet udg vand og spv'!$C$6</c:f>
              <c:strCache>
                <c:ptCount val="1"/>
                <c:pt idx="0">
                  <c:v>Brønderslev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'Diagram samlet udg vand og spv'!$B$7:$B$16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'Diagram samlet udg vand og spv'!$C$7:$C$16</c:f>
              <c:numCache>
                <c:formatCode>_-* #,##0_-;\-* #,##0_-;_-* "-"??_-;_-@_-</c:formatCode>
                <c:ptCount val="10"/>
                <c:pt idx="0">
                  <c:v>8050.7</c:v>
                </c:pt>
                <c:pt idx="1">
                  <c:v>7731.5</c:v>
                </c:pt>
                <c:pt idx="2">
                  <c:v>7821.5</c:v>
                </c:pt>
                <c:pt idx="3">
                  <c:v>7927</c:v>
                </c:pt>
                <c:pt idx="4">
                  <c:v>7927</c:v>
                </c:pt>
                <c:pt idx="5">
                  <c:v>7993</c:v>
                </c:pt>
                <c:pt idx="6">
                  <c:v>8208</c:v>
                </c:pt>
                <c:pt idx="7">
                  <c:v>8262</c:v>
                </c:pt>
                <c:pt idx="8">
                  <c:v>8773.25</c:v>
                </c:pt>
                <c:pt idx="9">
                  <c:v>9635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11-427D-8311-5F2548F3E06F}"/>
            </c:ext>
          </c:extLst>
        </c:ser>
        <c:ser>
          <c:idx val="12"/>
          <c:order val="12"/>
          <c:tx>
            <c:strRef>
              <c:f>'Diagram samlet udg vand og spv'!$O$6</c:f>
              <c:strCache>
                <c:ptCount val="1"/>
                <c:pt idx="0">
                  <c:v>Nordjylland benchmark for andre forsyninger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'Diagram samlet udg vand og spv'!$B$7:$B$16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'Diagram samlet udg vand og spv'!$O$7:$O$16</c:f>
              <c:numCache>
                <c:formatCode>_-* #,##0_-;\-* #,##0_-;_-* "-"??_-;_-@_-</c:formatCode>
                <c:ptCount val="10"/>
                <c:pt idx="0">
                  <c:v>7750.8957142857153</c:v>
                </c:pt>
                <c:pt idx="1">
                  <c:v>7621.9457142857145</c:v>
                </c:pt>
                <c:pt idx="2">
                  <c:v>7774.2585714285715</c:v>
                </c:pt>
                <c:pt idx="3">
                  <c:v>8122.6371428571429</c:v>
                </c:pt>
                <c:pt idx="4">
                  <c:v>8347.5542857142864</c:v>
                </c:pt>
                <c:pt idx="5">
                  <c:v>8415.9228571428575</c:v>
                </c:pt>
                <c:pt idx="6">
                  <c:v>8516.7985714285714</c:v>
                </c:pt>
                <c:pt idx="7">
                  <c:v>8942.7461111111115</c:v>
                </c:pt>
                <c:pt idx="8">
                  <c:v>9204.3780000000006</c:v>
                </c:pt>
                <c:pt idx="9">
                  <c:v>9735.4880000000012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11-427D-8311-5F2548F3E0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0588319"/>
        <c:axId val="380588799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'Diagram samlet udg vand og spv'!$D$6</c15:sqref>
                        </c15:formulaRef>
                      </c:ext>
                    </c:extLst>
                    <c:strCache>
                      <c:ptCount val="1"/>
                      <c:pt idx="0">
                        <c:v>Hjørring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'Diagram samlet udg vand og spv'!$B$7:$B$16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'Diagram samlet udg vand og spv'!$D$7:$D$16</c15:sqref>
                        </c15:formulaRef>
                      </c:ext>
                    </c:extLst>
                    <c:numCache>
                      <c:formatCode>_-* #,##0_-;\-* #,##0_-;_-* "-"??_-;_-@_-</c:formatCode>
                      <c:ptCount val="10"/>
                      <c:pt idx="0">
                        <c:v>9159.2999999999993</c:v>
                      </c:pt>
                      <c:pt idx="1">
                        <c:v>9129.0499999999993</c:v>
                      </c:pt>
                      <c:pt idx="2">
                        <c:v>9393.85</c:v>
                      </c:pt>
                      <c:pt idx="3">
                        <c:v>9495.4500000000007</c:v>
                      </c:pt>
                      <c:pt idx="4">
                        <c:v>10059.25</c:v>
                      </c:pt>
                      <c:pt idx="5">
                        <c:v>10150.200000000001</c:v>
                      </c:pt>
                      <c:pt idx="6">
                        <c:v>9981.4500000000007</c:v>
                      </c:pt>
                      <c:pt idx="7">
                        <c:v>9794.25</c:v>
                      </c:pt>
                      <c:pt idx="8">
                        <c:v>9633.85</c:v>
                      </c:pt>
                      <c:pt idx="9">
                        <c:v>9959.9000000000015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B911-427D-8311-5F2548F3E06F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spv'!$E$6</c15:sqref>
                        </c15:formulaRef>
                      </c:ext>
                    </c:extLst>
                    <c:strCache>
                      <c:ptCount val="1"/>
                      <c:pt idx="0">
                        <c:v>Fr.havn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spv'!$B$7:$B$16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spv'!$E$7:$E$16</c15:sqref>
                        </c15:formulaRef>
                      </c:ext>
                    </c:extLst>
                    <c:numCache>
                      <c:formatCode>_-* #,##0_-;\-* #,##0_-;_-* "-"??_-;_-@_-</c:formatCode>
                      <c:ptCount val="10"/>
                      <c:pt idx="0">
                        <c:v>8922.2000000000007</c:v>
                      </c:pt>
                      <c:pt idx="1">
                        <c:v>8886.8000000000011</c:v>
                      </c:pt>
                      <c:pt idx="2">
                        <c:v>9022.1</c:v>
                      </c:pt>
                      <c:pt idx="3">
                        <c:v>9305.7000000000007</c:v>
                      </c:pt>
                      <c:pt idx="4">
                        <c:v>9945.25</c:v>
                      </c:pt>
                      <c:pt idx="5">
                        <c:v>9956.0499999999993</c:v>
                      </c:pt>
                      <c:pt idx="6">
                        <c:v>10060.549999999999</c:v>
                      </c:pt>
                      <c:pt idx="7">
                        <c:v>10088.049999999999</c:v>
                      </c:pt>
                      <c:pt idx="8">
                        <c:v>10787.75</c:v>
                      </c:pt>
                      <c:pt idx="9">
                        <c:v>11128.93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B911-427D-8311-5F2548F3E06F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spv'!$F$6</c15:sqref>
                        </c15:formulaRef>
                      </c:ext>
                    </c:extLst>
                    <c:strCache>
                      <c:ptCount val="1"/>
                      <c:pt idx="0">
                        <c:v>Jammerbugt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spv'!$B$7:$B$16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spv'!$F$7:$F$16</c15:sqref>
                        </c15:formulaRef>
                      </c:ext>
                    </c:extLst>
                    <c:numCache>
                      <c:formatCode>_-* #,##0_-;\-* #,##0_-;_-* "-"??_-;_-@_-</c:formatCode>
                      <c:ptCount val="10"/>
                      <c:pt idx="0">
                        <c:v>6364.4</c:v>
                      </c:pt>
                      <c:pt idx="1">
                        <c:v>6311.4</c:v>
                      </c:pt>
                      <c:pt idx="2">
                        <c:v>6344.4</c:v>
                      </c:pt>
                      <c:pt idx="3">
                        <c:v>6567.4</c:v>
                      </c:pt>
                      <c:pt idx="4">
                        <c:v>6576.4</c:v>
                      </c:pt>
                      <c:pt idx="5">
                        <c:v>6603.4</c:v>
                      </c:pt>
                      <c:pt idx="6">
                        <c:v>6868.2</c:v>
                      </c:pt>
                      <c:pt idx="7">
                        <c:v>6901.2</c:v>
                      </c:pt>
                      <c:pt idx="8">
                        <c:v>7497.2</c:v>
                      </c:pt>
                      <c:pt idx="9">
                        <c:v>7927.2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B911-427D-8311-5F2548F3E06F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spv'!$G$6</c15:sqref>
                        </c15:formulaRef>
                      </c:ext>
                    </c:extLst>
                    <c:strCache>
                      <c:ptCount val="1"/>
                      <c:pt idx="0">
                        <c:v>Randers Vand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spv'!$B$7:$B$16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spv'!$G$7:$G$16</c15:sqref>
                        </c15:formulaRef>
                      </c:ext>
                    </c:extLst>
                    <c:numCache>
                      <c:formatCode>_-* #,##0_-;\-* #,##0_-;_-* "-"??_-;_-@_-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7815.79</c:v>
                      </c:pt>
                      <c:pt idx="9">
                        <c:v>8286.1899999999987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B911-427D-8311-5F2548F3E06F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spv'!$H$6</c15:sqref>
                        </c15:formulaRef>
                      </c:ext>
                    </c:extLst>
                    <c:strCache>
                      <c:ptCount val="1"/>
                      <c:pt idx="0">
                        <c:v>Rebild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spv'!$B$7:$B$16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spv'!$H$7:$H$16</c15:sqref>
                        </c15:formulaRef>
                      </c:ext>
                    </c:extLst>
                    <c:numCache>
                      <c:formatCode>_-* #,##0_-;\-* #,##0_-;_-* "-"??_-;_-@_-</c:formatCode>
                      <c:ptCount val="10"/>
                      <c:pt idx="0">
                        <c:v>7699.2</c:v>
                      </c:pt>
                      <c:pt idx="1">
                        <c:v>7663.2</c:v>
                      </c:pt>
                      <c:pt idx="2">
                        <c:v>7875.7</c:v>
                      </c:pt>
                      <c:pt idx="3">
                        <c:v>8041.4500000000007</c:v>
                      </c:pt>
                      <c:pt idx="4">
                        <c:v>8194.8499999999985</c:v>
                      </c:pt>
                      <c:pt idx="5">
                        <c:v>8607.2000000000007</c:v>
                      </c:pt>
                      <c:pt idx="6">
                        <c:v>8717.8000000000011</c:v>
                      </c:pt>
                      <c:pt idx="7">
                        <c:v>9981.625</c:v>
                      </c:pt>
                      <c:pt idx="8">
                        <c:v>10490.8</c:v>
                      </c:pt>
                      <c:pt idx="9">
                        <c:v>10830.8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B911-427D-8311-5F2548F3E06F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spv'!$I$6</c15:sqref>
                        </c15:formulaRef>
                      </c:ext>
                    </c:extLst>
                    <c:strCache>
                      <c:ptCount val="1"/>
                      <c:pt idx="0">
                        <c:v>Thisted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spv'!$B$7:$B$16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spv'!$I$7:$I$16</c15:sqref>
                        </c15:formulaRef>
                      </c:ext>
                    </c:extLst>
                    <c:numCache>
                      <c:formatCode>_-* #,##0_-;\-* #,##0_-;_-* "-"??_-;_-@_-</c:formatCode>
                      <c:ptCount val="10"/>
                      <c:pt idx="0">
                        <c:v>8370.42</c:v>
                      </c:pt>
                      <c:pt idx="1">
                        <c:v>7456.12</c:v>
                      </c:pt>
                      <c:pt idx="2">
                        <c:v>7459.32</c:v>
                      </c:pt>
                      <c:pt idx="3">
                        <c:v>7967.5999999999995</c:v>
                      </c:pt>
                      <c:pt idx="4">
                        <c:v>8052.8899999999994</c:v>
                      </c:pt>
                      <c:pt idx="5">
                        <c:v>8186.32</c:v>
                      </c:pt>
                      <c:pt idx="6">
                        <c:v>8486.0499999999993</c:v>
                      </c:pt>
                      <c:pt idx="7">
                        <c:v>8706.1299999999992</c:v>
                      </c:pt>
                      <c:pt idx="8">
                        <c:v>9095.8100000000013</c:v>
                      </c:pt>
                      <c:pt idx="9">
                        <c:v>10094.27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B911-427D-8311-5F2548F3E06F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spv'!$J$6</c15:sqref>
                        </c15:formulaRef>
                      </c:ext>
                    </c:extLst>
                    <c:strCache>
                      <c:ptCount val="1"/>
                      <c:pt idx="0">
                        <c:v>Aalborg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spv'!$B$7:$B$16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spv'!$J$7:$J$16</c15:sqref>
                        </c15:formulaRef>
                      </c:ext>
                    </c:extLst>
                    <c:numCache>
                      <c:formatCode>_-* #,##0_-;\-* #,##0_-;_-* "-"??_-;_-@_-</c:formatCode>
                      <c:ptCount val="10"/>
                      <c:pt idx="0">
                        <c:v>6636.95</c:v>
                      </c:pt>
                      <c:pt idx="1">
                        <c:v>6580.25</c:v>
                      </c:pt>
                      <c:pt idx="2">
                        <c:v>6928</c:v>
                      </c:pt>
                      <c:pt idx="3">
                        <c:v>7274</c:v>
                      </c:pt>
                      <c:pt idx="4">
                        <c:v>7302.4400000000005</c:v>
                      </c:pt>
                      <c:pt idx="5">
                        <c:v>7244.15</c:v>
                      </c:pt>
                      <c:pt idx="6">
                        <c:v>7385</c:v>
                      </c:pt>
                      <c:pt idx="7">
                        <c:v>7730.6799999999994</c:v>
                      </c:pt>
                      <c:pt idx="8">
                        <c:v>7450.2900000000009</c:v>
                      </c:pt>
                      <c:pt idx="9">
                        <c:v>8180.49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B911-427D-8311-5F2548F3E06F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spv'!$K$6</c15:sqref>
                        </c15:formulaRef>
                      </c:ext>
                    </c:extLst>
                    <c:strCache>
                      <c:ptCount val="1"/>
                      <c:pt idx="0">
                        <c:v>Mariager-fjord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spv'!$B$7:$B$16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spv'!$K$7:$K$16</c15:sqref>
                        </c15:formulaRef>
                      </c:ext>
                    </c:extLst>
                    <c:numCache>
                      <c:formatCode>_-* #,##0_-;\-* #,##0_-;_-* "-"??_-;_-@_-</c:formatCode>
                      <c:ptCount val="10"/>
                      <c:pt idx="0">
                        <c:v>7103.8</c:v>
                      </c:pt>
                      <c:pt idx="1">
                        <c:v>7326.8</c:v>
                      </c:pt>
                      <c:pt idx="2">
                        <c:v>7396.4400000000005</c:v>
                      </c:pt>
                      <c:pt idx="3">
                        <c:v>8206.86</c:v>
                      </c:pt>
                      <c:pt idx="4">
                        <c:v>8301.7999999999993</c:v>
                      </c:pt>
                      <c:pt idx="5">
                        <c:v>8164.14</c:v>
                      </c:pt>
                      <c:pt idx="6">
                        <c:v>8118.5400000000009</c:v>
                      </c:pt>
                      <c:pt idx="7">
                        <c:v>8171</c:v>
                      </c:pt>
                      <c:pt idx="8">
                        <c:v>8634.7199999999993</c:v>
                      </c:pt>
                      <c:pt idx="9">
                        <c:v>9701.2800000000007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B911-427D-8311-5F2548F3E06F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spv'!$L$6</c15:sqref>
                        </c15:formulaRef>
                      </c:ext>
                    </c:extLst>
                    <c:strCache>
                      <c:ptCount val="1"/>
                      <c:pt idx="0">
                        <c:v>Vesthimmer-land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spv'!$B$7:$B$16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spv'!$L$7:$L$16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7" formatCode="_-* #,##0_-;\-* #,##0_-;_-* &quot;-&quot;??_-;_-@_-">
                        <c:v>9549.2999999999993</c:v>
                      </c:pt>
                      <c:pt idx="8" formatCode="_-* #,##0_-;\-* #,##0_-;_-* &quot;-&quot;??_-;_-@_-">
                        <c:v>9549.2999999999993</c:v>
                      </c:pt>
                      <c:pt idx="9" formatCode="_-* #,##0_-;\-* #,##0_-;_-* &quot;-&quot;??_-;_-@_-">
                        <c:v>9655.9000000000015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B911-427D-8311-5F2548F3E06F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spv'!$M$6</c15:sqref>
                        </c15:formulaRef>
                      </c:ext>
                    </c:extLst>
                    <c:strCache>
                      <c:ptCount val="1"/>
                      <c:pt idx="0">
                        <c:v>Morsø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spv'!$B$7:$B$16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spv'!$M$7:$M$16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7" formatCode="_-* #,##0_-;\-* #,##0_-;_-* &quot;-&quot;??_-;_-@_-">
                        <c:v>9562.48</c:v>
                      </c:pt>
                      <c:pt idx="8" formatCode="_-* #,##0_-;\-* #,##0_-;_-* &quot;-&quot;??_-;_-@_-">
                        <c:v>11088.269999999999</c:v>
                      </c:pt>
                      <c:pt idx="9" formatCode="_-* #,##0_-;\-* #,##0_-;_-* &quot;-&quot;??_-;_-@_-">
                        <c:v>11589.92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B911-427D-8311-5F2548F3E06F}"/>
                  </c:ext>
                </c:extLst>
              </c15:ser>
            </c15:filteredBarSeries>
            <c15:filteredBarSeries>
              <c15:ser>
                <c:idx val="11"/>
                <c:order val="1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spv'!$N$6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6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spv'!$B$7:$B$16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'Diagram samlet udg vand og spv'!$N$7:$N$16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B911-427D-8311-5F2548F3E06F}"/>
                  </c:ext>
                </c:extLst>
              </c15:ser>
            </c15:filteredBarSeries>
          </c:ext>
        </c:extLst>
      </c:barChart>
      <c:catAx>
        <c:axId val="3805883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80588799"/>
        <c:crosses val="autoZero"/>
        <c:auto val="1"/>
        <c:lblAlgn val="ctr"/>
        <c:lblOffset val="100"/>
        <c:noMultiLvlLbl val="0"/>
      </c:catAx>
      <c:valAx>
        <c:axId val="3805887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80588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01738793639806"/>
          <c:y val="0.92025721119460846"/>
          <c:w val="0.71996501810900015"/>
          <c:h val="7.12932746524555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a-DK"/>
              <a:t>Overskrift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7EF30-69E7-402F-9131-40E807690995}" type="datetimeFigureOut">
              <a:rPr lang="da-DK" smtClean="0"/>
              <a:t>01-07-2024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/>
              <a:t>Henrik Kirkegaard, Vand &amp; Miljøchef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514F6-C087-499B-A212-88A2BBBA10C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7160578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a-DK"/>
              <a:t>Overskrift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19314-AA36-4F22-8B5F-222728397A59}" type="datetimeFigureOut">
              <a:rPr lang="da-DK" smtClean="0"/>
              <a:t>01-07-2024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/>
              <a:t>Henrik Kirkegaard, Vand &amp; Miljøchef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4F32D-BAEF-4EBF-8E0C-9BDBA159D4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215981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Færdig 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a-DK"/>
              <a:t>Henrik Kirkegaard, Vand &amp; Miljøchef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94F32D-BAEF-4EBF-8E0C-9BDBA159D4F7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7059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a-DK"/>
              <a:t>Henrik Kirkegaard, Vand &amp; Miljøchef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94F32D-BAEF-4EBF-8E0C-9BDBA159D4F7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3847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Færdig for 2023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a-DK"/>
              <a:t>Henrik Kirkegaard, Vand &amp; Miljøchef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94F32D-BAEF-4EBF-8E0C-9BDBA159D4F7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2996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a-DK"/>
              <a:t>Henrik Kirkegaard, Vand &amp; Miljøchef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94F32D-BAEF-4EBF-8E0C-9BDBA159D4F7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35199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a-DK"/>
              <a:t>Henrik Kirkegaard, Vand &amp; Miljøchef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94F32D-BAEF-4EBF-8E0C-9BDBA159D4F7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2459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838200" y="6367825"/>
            <a:ext cx="52272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a-DK"/>
              <a:t>Brønderslev Forsyning A/S</a:t>
            </a:r>
            <a:endParaRPr lang="da-DK" dirty="0"/>
          </a:p>
        </p:txBody>
      </p:sp>
      <p:sp>
        <p:nvSpPr>
          <p:cNvPr id="14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888910" y="6356350"/>
            <a:ext cx="464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CF551374-EA5A-4EA7-B180-C9583E3685E7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192874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1199626"/>
            <a:ext cx="6084000" cy="47565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1199627"/>
            <a:ext cx="3932237" cy="47565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838200" y="6367825"/>
            <a:ext cx="52272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a-DK"/>
              <a:t>Brønderslev Forsyning A/S</a:t>
            </a:r>
            <a:endParaRPr lang="da-DK" dirty="0"/>
          </a:p>
        </p:txBody>
      </p:sp>
      <p:sp>
        <p:nvSpPr>
          <p:cNvPr id="12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888910" y="6356350"/>
            <a:ext cx="464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49DE91BA-CFE8-48ED-9DD2-CA16A7B57EA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56034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1182846"/>
            <a:ext cx="3932237" cy="874553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1182847"/>
            <a:ext cx="6084000" cy="482366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155970"/>
            <a:ext cx="3932237" cy="385054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838200" y="6367825"/>
            <a:ext cx="52272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a-DK"/>
              <a:t>Brønderslev Forsyning A/S</a:t>
            </a:r>
            <a:endParaRPr lang="da-DK" dirty="0"/>
          </a:p>
        </p:txBody>
      </p:sp>
      <p:sp>
        <p:nvSpPr>
          <p:cNvPr id="12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888910" y="6356350"/>
            <a:ext cx="464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49DE91BA-CFE8-48ED-9DD2-CA16A7B57EA0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8006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199" y="1182849"/>
            <a:ext cx="10440000" cy="4910648"/>
          </a:xfrm>
        </p:spPr>
        <p:txBody>
          <a:bodyPr vert="eaVert"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7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838200" y="6367825"/>
            <a:ext cx="52272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a-DK"/>
              <a:t>Brønderslev Forsyning A/S</a:t>
            </a:r>
            <a:endParaRPr lang="da-DK" dirty="0"/>
          </a:p>
        </p:txBody>
      </p:sp>
      <p:sp>
        <p:nvSpPr>
          <p:cNvPr id="11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888910" y="6356350"/>
            <a:ext cx="464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49DE91BA-CFE8-48ED-9DD2-CA16A7B57EA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084655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679508"/>
            <a:ext cx="1887173" cy="5394122"/>
          </a:xfrm>
          <a:prstGeom prst="rect">
            <a:avLst/>
          </a:prstGeo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679507"/>
            <a:ext cx="7734300" cy="5394122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838200" y="6367825"/>
            <a:ext cx="52272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a-DK"/>
              <a:t>Brønderslev Forsyning A/S</a:t>
            </a:r>
            <a:endParaRPr lang="da-DK" dirty="0"/>
          </a:p>
        </p:txBody>
      </p:sp>
      <p:sp>
        <p:nvSpPr>
          <p:cNvPr id="11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888910" y="6356350"/>
            <a:ext cx="464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49DE91BA-CFE8-48ED-9DD2-CA16A7B57EA0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60979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Brønderslev Forsyning A/S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3F86-5945-4BDA-A1DA-377609F04E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5970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Brønderslev Forsyning A/S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3F86-5945-4BDA-A1DA-377609F04E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471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Brønderslev Forsyning A/S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3F86-5945-4BDA-A1DA-377609F04E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39754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Brønderslev Forsyning A/S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3F86-5945-4BDA-A1DA-377609F04E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25246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Brønderslev Forsyning A/S</a:t>
            </a:r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3F86-5945-4BDA-A1DA-377609F04E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932892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Brønderslev Forsyning A/S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3F86-5945-4BDA-A1DA-377609F04E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5690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838200" y="6367825"/>
            <a:ext cx="52272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a-DK"/>
              <a:t>Brønderslev Forsyning A/S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888910" y="6356350"/>
            <a:ext cx="464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49DE91BA-CFE8-48ED-9DD2-CA16A7B57EA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4" name="Titel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6689749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Brønderslev Forsyning A/S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3F86-5945-4BDA-A1DA-377609F04E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73147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Brønderslev Forsyning A/S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3F86-5945-4BDA-A1DA-377609F04E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413577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Brønderslev Forsyning A/S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3F86-5945-4BDA-A1DA-377609F04E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7055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Brønderslev Forsyning A/S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3F86-5945-4BDA-A1DA-377609F04E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07399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Brønderslev Forsyning A/S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3F86-5945-4BDA-A1DA-377609F04E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175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166069"/>
            <a:ext cx="10440000" cy="492742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7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838200" y="6367825"/>
            <a:ext cx="52272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a-DK"/>
              <a:t>Brønderslev Forsyning A/S</a:t>
            </a:r>
            <a:endParaRPr lang="da-DK" dirty="0"/>
          </a:p>
        </p:txBody>
      </p:sp>
      <p:sp>
        <p:nvSpPr>
          <p:cNvPr id="8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888910" y="6356350"/>
            <a:ext cx="464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49DE91BA-CFE8-48ED-9DD2-CA16A7B57EA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25955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1199627"/>
            <a:ext cx="10440000" cy="489002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7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838200" y="6367825"/>
            <a:ext cx="52272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a-DK"/>
              <a:t>Brønderslev Forsyning A/S</a:t>
            </a:r>
            <a:endParaRPr lang="da-DK" dirty="0"/>
          </a:p>
        </p:txBody>
      </p:sp>
      <p:sp>
        <p:nvSpPr>
          <p:cNvPr id="11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888910" y="6356350"/>
            <a:ext cx="464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49DE91BA-CFE8-48ED-9DD2-CA16A7B57EA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583324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838200" y="6367825"/>
            <a:ext cx="52272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a-DK"/>
              <a:t>Brønderslev Forsyning A/S</a:t>
            </a:r>
            <a:endParaRPr lang="da-DK" dirty="0"/>
          </a:p>
        </p:txBody>
      </p:sp>
      <p:sp>
        <p:nvSpPr>
          <p:cNvPr id="13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888910" y="6356350"/>
            <a:ext cx="464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49DE91BA-CFE8-48ED-9DD2-CA16A7B57EA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111155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208015"/>
            <a:ext cx="5181600" cy="4882392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208015"/>
            <a:ext cx="5112000" cy="4882392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838200" y="6367825"/>
            <a:ext cx="52272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a-DK"/>
              <a:t>Brønderslev Forsyning A/S</a:t>
            </a:r>
            <a:endParaRPr lang="da-DK" dirty="0"/>
          </a:p>
        </p:txBody>
      </p:sp>
      <p:sp>
        <p:nvSpPr>
          <p:cNvPr id="12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888910" y="6356350"/>
            <a:ext cx="464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49DE91BA-CFE8-48ED-9DD2-CA16A7B57EA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984848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26920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280146"/>
            <a:ext cx="5157787" cy="3827039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0612" y="1272572"/>
            <a:ext cx="5112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286876"/>
            <a:ext cx="5112000" cy="3820309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sidefod 4"/>
          <p:cNvSpPr>
            <a:spLocks noGrp="1"/>
          </p:cNvSpPr>
          <p:nvPr>
            <p:ph type="ftr" sz="quarter" idx="10"/>
          </p:nvPr>
        </p:nvSpPr>
        <p:spPr>
          <a:xfrm>
            <a:off x="838200" y="6367825"/>
            <a:ext cx="52272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a-DK"/>
              <a:t>Brønderslev Forsyning A/S</a:t>
            </a:r>
            <a:endParaRPr lang="da-DK" dirty="0"/>
          </a:p>
        </p:txBody>
      </p:sp>
      <p:sp>
        <p:nvSpPr>
          <p:cNvPr id="8" name="Pladsholder til slidenummer 5"/>
          <p:cNvSpPr>
            <a:spLocks noGrp="1"/>
          </p:cNvSpPr>
          <p:nvPr>
            <p:ph type="sldNum" sz="quarter" idx="11"/>
          </p:nvPr>
        </p:nvSpPr>
        <p:spPr>
          <a:xfrm>
            <a:off x="10888910" y="6356350"/>
            <a:ext cx="464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49DE91BA-CFE8-48ED-9DD2-CA16A7B57EA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60407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838200" y="6367825"/>
            <a:ext cx="52272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a-DK"/>
              <a:t>Brønderslev Forsyning A/S</a:t>
            </a:r>
            <a:endParaRPr lang="da-DK" dirty="0"/>
          </a:p>
        </p:txBody>
      </p:sp>
      <p:sp>
        <p:nvSpPr>
          <p:cNvPr id="10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888910" y="6356350"/>
            <a:ext cx="464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49DE91BA-CFE8-48ED-9DD2-CA16A7B57EA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84366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838200" y="6367825"/>
            <a:ext cx="52272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a-DK"/>
              <a:t>Brønderslev Forsyning A/S</a:t>
            </a:r>
            <a:endParaRPr lang="da-DK" dirty="0"/>
          </a:p>
        </p:txBody>
      </p:sp>
      <p:sp>
        <p:nvSpPr>
          <p:cNvPr id="9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888910" y="6356350"/>
            <a:ext cx="464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49DE91BA-CFE8-48ED-9DD2-CA16A7B57EA0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34051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tif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350629"/>
            <a:ext cx="10440000" cy="4742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838200" y="6367825"/>
            <a:ext cx="52272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a-DK" dirty="0"/>
              <a:t>Brønderslev Forsyning A/S</a:t>
            </a:r>
          </a:p>
        </p:txBody>
      </p:sp>
      <p:sp>
        <p:nvSpPr>
          <p:cNvPr id="10" name="Rektangel 9"/>
          <p:cNvSpPr/>
          <p:nvPr userDrawn="1"/>
        </p:nvSpPr>
        <p:spPr>
          <a:xfrm>
            <a:off x="838200" y="6157519"/>
            <a:ext cx="10440000" cy="36000"/>
          </a:xfrm>
          <a:prstGeom prst="rect">
            <a:avLst/>
          </a:prstGeom>
          <a:solidFill>
            <a:srgbClr val="685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888910" y="6356350"/>
            <a:ext cx="464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F4FD01E2-0D7A-4EF9-AB66-533AB6F7F1E9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Pladsholder til titel 1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20000" cy="720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i master</a:t>
            </a:r>
          </a:p>
        </p:txBody>
      </p:sp>
      <p:pic>
        <p:nvPicPr>
          <p:cNvPr id="9" name="Billede 8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9565" y="103822"/>
            <a:ext cx="1346200" cy="522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39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50" r:id="rId3"/>
    <p:sldLayoutId id="2147483651" r:id="rId4"/>
    <p:sldLayoutId id="2147483660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da-DK" sz="2800" b="1" kern="1200" smtClean="0">
          <a:solidFill>
            <a:srgbClr val="E65E25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Brønderslev Forsyning A/S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93F86-5945-4BDA-A1DA-377609F04E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8483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0.xml"/><Relationship Id="rId1" Type="http://schemas.openxmlformats.org/officeDocument/2006/relationships/themeOverride" Target="../theme/themeOverride1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Opfølgning på strategi og fyrtårnsmål for året 2023</a:t>
            </a:r>
          </a:p>
          <a:p>
            <a:r>
              <a:rPr lang="da-DK" dirty="0"/>
              <a:t>Foretaget maj 2024 </a:t>
            </a: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1435100" y="1214438"/>
            <a:ext cx="9144000" cy="23876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a-DK" sz="6000" b="1" kern="1200">
                <a:solidFill>
                  <a:srgbClr val="E65E25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/>
              <a:t>Brønderslev Forsyning A/S</a:t>
            </a:r>
          </a:p>
          <a:p>
            <a:r>
              <a:rPr lang="da-DK" dirty="0"/>
              <a:t>Strategi 2023-2027</a:t>
            </a:r>
          </a:p>
        </p:txBody>
      </p:sp>
    </p:spTree>
    <p:extLst>
      <p:ext uri="{BB962C8B-B14F-4D97-AF65-F5344CB8AC3E}">
        <p14:creationId xmlns:p14="http://schemas.microsoft.com/office/powerpoint/2010/main" val="4136872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Brønderslev Forsyning A/S</a:t>
            </a:r>
            <a:endParaRPr lang="da-DK" dirty="0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9DE91BA-CFE8-48ED-9DD2-CA16A7B57EA0}" type="slidenum">
              <a:rPr lang="da-DK" smtClean="0"/>
              <a:pPr/>
              <a:t>10</a:t>
            </a:fld>
            <a:endParaRPr lang="da-DK" dirty="0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5A4A9539-F586-386A-3455-17A60174E6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742" y="130175"/>
            <a:ext cx="10130828" cy="672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821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838200" y="1474237"/>
            <a:ext cx="10440000" cy="4619259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da-DK" dirty="0"/>
              <a:t>Der er i 2023 vedtaget ny fireårig strategi og tre tilhørende masterplaner for datterselskaberne</a:t>
            </a:r>
          </a:p>
          <a:p>
            <a:r>
              <a:rPr lang="da-DK" sz="2800" dirty="0"/>
              <a:t>Der er fremdrift og gode resultater på vores strategiske indsatsområder – som bl.a. afspejlet i nedenstående rapportering</a:t>
            </a:r>
          </a:p>
          <a:p>
            <a:r>
              <a:rPr lang="da-DK" dirty="0"/>
              <a:t>Forsyningen har arbejdet med oplæg mhp. at overtage de borgernære affaldsopgaver fra Kommunen/Nordværk (afgørelse forventes i 2024)</a:t>
            </a:r>
          </a:p>
          <a:p>
            <a:r>
              <a:rPr lang="da-DK" dirty="0"/>
              <a:t>Fokus på udvikling og vedligehold af kompetencer overalt i organisationen med øje for generationsskifteproblematik. Flere unge er ansat i årets løb</a:t>
            </a:r>
          </a:p>
          <a:p>
            <a:r>
              <a:rPr lang="da-DK" dirty="0"/>
              <a:t>Der er udarbejdet og i bestyrelsen godkendt en strategi for digitalisering (</a:t>
            </a:r>
            <a:r>
              <a:rPr lang="da-DK" dirty="0" err="1"/>
              <a:t>ver</a:t>
            </a:r>
            <a:r>
              <a:rPr lang="da-DK" dirty="0"/>
              <a:t>. 1.0)</a:t>
            </a:r>
          </a:p>
          <a:p>
            <a:r>
              <a:rPr lang="da-DK" sz="2800" dirty="0"/>
              <a:t>Der er gennemført væsentlige forbedringer i sikkerheden inden for IT og </a:t>
            </a:r>
            <a:r>
              <a:rPr lang="da-DK" sz="2800" dirty="0" err="1"/>
              <a:t>cyberrisks</a:t>
            </a:r>
            <a:r>
              <a:rPr lang="da-DK" sz="2800" dirty="0"/>
              <a:t>. Forberedelse af NI2-Compliance igangsat</a:t>
            </a:r>
            <a:endParaRPr lang="da-DK" dirty="0"/>
          </a:p>
          <a:p>
            <a:r>
              <a:rPr lang="da-DK" dirty="0"/>
              <a:t>Forsyningen har opsat yderligere solceller (400 </a:t>
            </a:r>
            <a:r>
              <a:rPr lang="da-DK" dirty="0" err="1"/>
              <a:t>kWp</a:t>
            </a:r>
            <a:r>
              <a:rPr lang="da-DK" dirty="0"/>
              <a:t>). I alt har vi en samlet effekt på 1.172 </a:t>
            </a:r>
            <a:r>
              <a:rPr lang="da-DK" dirty="0" err="1"/>
              <a:t>kWp</a:t>
            </a:r>
            <a:r>
              <a:rPr lang="da-DK" dirty="0"/>
              <a:t>. Årsproduktion 2023 var på 764 MWh.</a:t>
            </a:r>
          </a:p>
          <a:p>
            <a:r>
              <a:rPr lang="da-DK" dirty="0"/>
              <a:t>Fortsat fokus på effektivisering og nytænkning af arbejdsgange herunder i forhold økonomisk regulering</a:t>
            </a:r>
          </a:p>
          <a:p>
            <a:endParaRPr lang="da-DK" sz="2800" dirty="0"/>
          </a:p>
          <a:p>
            <a:endParaRPr lang="da-DK" sz="2700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>
          <a:xfrm>
            <a:off x="838200" y="6367825"/>
            <a:ext cx="52272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l" defTabSz="914400" rtl="0" eaLnBrk="1" latinLnBrk="0" hangingPunct="1">
              <a:defRPr sz="12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/>
              <a:t>Brønderslev Forsyning A/S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4"/>
          </p:nvPr>
        </p:nvSpPr>
        <p:spPr>
          <a:xfrm>
            <a:off x="10888910" y="6356350"/>
            <a:ext cx="464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r" defTabSz="914400" rtl="0" eaLnBrk="1" latinLnBrk="0" hangingPunct="1">
              <a:defRPr sz="12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DE91BA-CFE8-48ED-9DD2-CA16A7B57EA0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913800" y="148674"/>
            <a:ext cx="10515600" cy="1325563"/>
          </a:xfrm>
        </p:spPr>
        <p:txBody>
          <a:bodyPr>
            <a:normAutofit/>
          </a:bodyPr>
          <a:lstStyle/>
          <a:p>
            <a:r>
              <a:rPr lang="da-DK" sz="2500" b="1" dirty="0">
                <a:solidFill>
                  <a:srgbClr val="E65E25"/>
                </a:solidFill>
              </a:rPr>
              <a:t>Ledelsesrapportering 2023</a:t>
            </a:r>
            <a:br>
              <a:rPr lang="da-DK" sz="2500" b="1" i="1" dirty="0">
                <a:solidFill>
                  <a:srgbClr val="E65E25"/>
                </a:solidFill>
              </a:rPr>
            </a:br>
            <a:r>
              <a:rPr lang="da-DK" sz="2400" i="1" dirty="0"/>
              <a:t>Status</a:t>
            </a:r>
            <a:r>
              <a:rPr lang="da-DK" sz="2500" b="1" i="1" dirty="0">
                <a:solidFill>
                  <a:srgbClr val="E65E25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65092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0E0F7262-44BF-B72A-BB73-B900EE5CC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da-DK" sz="2400" dirty="0"/>
              <a:t>Samarbejde med naboforsyninger om bl.a. flis og vandforsyningsplanlægning </a:t>
            </a:r>
          </a:p>
          <a:p>
            <a:r>
              <a:rPr lang="da-DK" sz="2400" dirty="0"/>
              <a:t>Skitseprojekt for Brønderslev Vandværk er igangsat. VVM-projektet blev afleveret til kommunen kort efter nytåret 24</a:t>
            </a:r>
          </a:p>
          <a:p>
            <a:r>
              <a:rPr lang="da-DK" sz="2400" dirty="0"/>
              <a:t>Reduktion af uvedkommende vand (reducere belastning af vandmiljø) – fortsat indsats, herunder digitalisering af data</a:t>
            </a:r>
          </a:p>
          <a:p>
            <a:r>
              <a:rPr lang="da-DK" sz="2400" dirty="0"/>
              <a:t>BNBO og grundvandsbeskyttelse / opkøb af jord ved kildepladser – Indsatsen fortsættes omkring kildepladserne</a:t>
            </a:r>
          </a:p>
          <a:p>
            <a:r>
              <a:rPr lang="da-DK" sz="2400" dirty="0"/>
              <a:t>Der er forhandlet med et lokalt vandværk og et lokalt varmeværk om overtagelse – ingen afgørelse i 2023</a:t>
            </a:r>
          </a:p>
          <a:p>
            <a:r>
              <a:rPr lang="da-DK" sz="2400" dirty="0"/>
              <a:t>Der har ikke være større krisesituationer og alle miljømål er overholdt</a:t>
            </a:r>
          </a:p>
          <a:p>
            <a:r>
              <a:rPr lang="da-DK" sz="2400" dirty="0"/>
              <a:t>Økonomi og takstniveau i alle selskaber er tilfredsstillende, om end salget i 2023 har været under budget for alle selskaber. Prislofterne for vand/spildevand er overholdt</a:t>
            </a:r>
            <a:br>
              <a:rPr lang="da-DK" sz="2200" dirty="0">
                <a:highlight>
                  <a:srgbClr val="00FF00"/>
                </a:highlight>
              </a:rPr>
            </a:br>
            <a:endParaRPr lang="da-DK" dirty="0">
              <a:cs typeface="Calibri" panose="020F0502020204030204"/>
            </a:endParaRPr>
          </a:p>
          <a:p>
            <a:pPr marL="0" indent="0">
              <a:buNone/>
            </a:pPr>
            <a:endParaRPr lang="da-DK" dirty="0">
              <a:cs typeface="Calibri" panose="020F0502020204030204"/>
            </a:endParaRPr>
          </a:p>
          <a:p>
            <a:endParaRPr lang="da-DK" dirty="0">
              <a:cs typeface="Calibri" panose="020F0502020204030204"/>
            </a:endParaRPr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74D3FA66-7DD5-5A97-65EC-392DD6887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Brønderslev Forsyning A/S</a:t>
            </a:r>
            <a:endParaRPr lang="da-DK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07CDBC4D-C42C-2113-E477-936F796127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9DE91BA-CFE8-48ED-9DD2-CA16A7B57EA0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A7A482E-4229-08D2-B83F-79AA3A8BD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720263" cy="720725"/>
          </a:xfrm>
        </p:spPr>
        <p:txBody>
          <a:bodyPr>
            <a:normAutofit fontScale="90000"/>
          </a:bodyPr>
          <a:lstStyle/>
          <a:p>
            <a:r>
              <a:rPr lang="da-DK" dirty="0"/>
              <a:t>Ledelsesrapportering for 2023 - fortsat</a:t>
            </a:r>
            <a:br>
              <a:rPr lang="da-DK" dirty="0"/>
            </a:br>
            <a:r>
              <a:rPr lang="da-DK" i="1" dirty="0"/>
              <a:t>Status</a:t>
            </a:r>
          </a:p>
        </p:txBody>
      </p:sp>
    </p:spTree>
    <p:extLst>
      <p:ext uri="{BB962C8B-B14F-4D97-AF65-F5344CB8AC3E}">
        <p14:creationId xmlns:p14="http://schemas.microsoft.com/office/powerpoint/2010/main" val="30214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Opfølgning på Verdensmål 6:</a:t>
            </a:r>
            <a:br>
              <a:rPr lang="da-DK" dirty="0"/>
            </a:br>
            <a:r>
              <a:rPr lang="da-DK" dirty="0"/>
              <a:t>Rent vand til alle</a:t>
            </a:r>
          </a:p>
        </p:txBody>
      </p:sp>
      <p:sp>
        <p:nvSpPr>
          <p:cNvPr id="6" name="Pladsholder til tekst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da-DK" dirty="0"/>
              <a:t>Der har ingen tilfælde været med mikrobiologiske overskridelser </a:t>
            </a:r>
          </a:p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da-DK" dirty="0"/>
              <a:t>BQ-målinger fortsættes</a:t>
            </a:r>
          </a:p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da-DK" dirty="0"/>
              <a:t>Vandtabet er bedre end målet med et årsgennemsnit på 3,9%.</a:t>
            </a:r>
          </a:p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da-DK" dirty="0"/>
              <a:t>Beskyttelsesindsatsen fortsættes med fokus på BNBO-indsats samt jordfordeling/-køb på kildeplads Nibstrup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Brønderslev Forsyning A/S</a:t>
            </a:r>
            <a:endParaRPr lang="da-DK" dirty="0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9DE91BA-CFE8-48ED-9DD2-CA16A7B57EA0}" type="slidenum">
              <a:rPr lang="da-DK" smtClean="0"/>
              <a:pPr/>
              <a:t>4</a:t>
            </a:fld>
            <a:endParaRPr lang="da-DK" dirty="0"/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91F7A990-7A1F-40B7-ADA5-9D9444C19F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7144216"/>
              </p:ext>
            </p:extLst>
          </p:nvPr>
        </p:nvGraphicFramePr>
        <p:xfrm>
          <a:off x="4772025" y="851485"/>
          <a:ext cx="6953250" cy="4063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1864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tekst 6"/>
          <p:cNvSpPr>
            <a:spLocks noGrp="1"/>
          </p:cNvSpPr>
          <p:nvPr>
            <p:ph type="body" sz="half" idx="2"/>
          </p:nvPr>
        </p:nvSpPr>
        <p:spPr>
          <a:xfrm>
            <a:off x="838200" y="1883921"/>
            <a:ext cx="4302735" cy="3885106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a-DK" dirty="0"/>
              <a:t>Grøn del af el- og varmeproduktionen: 90,0%  </a:t>
            </a:r>
          </a:p>
          <a:p>
            <a:pPr marL="342900" indent="-342900">
              <a:buFont typeface="+mj-lt"/>
              <a:buAutoNum type="arabicPeriod"/>
            </a:pPr>
            <a:r>
              <a:rPr lang="da-DK" dirty="0"/>
              <a:t>Energitabet i ledningsnettet: 20,5%</a:t>
            </a:r>
          </a:p>
          <a:p>
            <a:pPr marL="342900" indent="-342900">
              <a:buFont typeface="+mj-lt"/>
              <a:buAutoNum type="arabicPeriod"/>
            </a:pPr>
            <a:r>
              <a:rPr lang="da-DK" dirty="0"/>
              <a:t>Vandtabet i varmenettet: 16,7 m³/døgn</a:t>
            </a:r>
          </a:p>
          <a:p>
            <a:pPr marL="342900" indent="-342900">
              <a:buFont typeface="+mj-lt"/>
              <a:buAutoNum type="arabicPeriod"/>
            </a:pPr>
            <a:r>
              <a:rPr lang="da-DK" dirty="0" err="1"/>
              <a:t>Gns</a:t>
            </a:r>
            <a:r>
              <a:rPr lang="da-DK" dirty="0"/>
              <a:t>. returtemperatur (dec. 2022): 33,9 °C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da-DK" dirty="0"/>
              <a:t>Der er i alt opstillet nyt 400 </a:t>
            </a:r>
            <a:r>
              <a:rPr lang="da-DK" dirty="0" err="1"/>
              <a:t>kWp</a:t>
            </a:r>
            <a:r>
              <a:rPr lang="da-DK" dirty="0"/>
              <a:t> solcelleanlæg i 2023 (Varme A/S)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Brønderslev Forsyning A/S</a:t>
            </a:r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9DE91BA-CFE8-48ED-9DD2-CA16A7B57EA0}" type="slidenum">
              <a:rPr lang="da-DK" smtClean="0"/>
              <a:pPr/>
              <a:t>5</a:t>
            </a:fld>
            <a:endParaRPr lang="da-DK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931192" y="787985"/>
            <a:ext cx="3906532" cy="1182321"/>
          </a:xfrm>
          <a:noFill/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da-DK" sz="3200" dirty="0"/>
              <a:t>Opfølgning på Verdensmål 7:</a:t>
            </a:r>
            <a:br>
              <a:rPr lang="da-DK" sz="3200" dirty="0"/>
            </a:br>
            <a:r>
              <a:rPr lang="da-DK" sz="3200" dirty="0"/>
              <a:t>Bæredygtig energi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B18A71B-2C59-497C-A472-A3DC9E94AC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0203354"/>
              </p:ext>
            </p:extLst>
          </p:nvPr>
        </p:nvGraphicFramePr>
        <p:xfrm>
          <a:off x="7395489" y="2282715"/>
          <a:ext cx="4419568" cy="2134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7C23780-41E6-49C3-9E45-74771B24FE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9924959"/>
              </p:ext>
            </p:extLst>
          </p:nvPr>
        </p:nvGraphicFramePr>
        <p:xfrm>
          <a:off x="5244121" y="209157"/>
          <a:ext cx="4302735" cy="2016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61746C43-A995-4106-8089-B35C92B362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419906"/>
              </p:ext>
            </p:extLst>
          </p:nvPr>
        </p:nvGraphicFramePr>
        <p:xfrm>
          <a:off x="5681165" y="4531236"/>
          <a:ext cx="4598145" cy="2016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600266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740863"/>
            <a:ext cx="7602876" cy="874553"/>
          </a:xfrm>
        </p:spPr>
        <p:txBody>
          <a:bodyPr>
            <a:normAutofit fontScale="90000"/>
          </a:bodyPr>
          <a:lstStyle/>
          <a:p>
            <a:r>
              <a:rPr lang="da-DK" dirty="0"/>
              <a:t>Opfølgning på Verdensmål 13: Klimaindsats (cirkulær økonomi)</a:t>
            </a:r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Brønderslev Forsyning A/S</a:t>
            </a:r>
            <a:endParaRPr lang="da-DK" dirty="0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9DE91BA-CFE8-48ED-9DD2-CA16A7B57EA0}" type="slidenum">
              <a:rPr lang="da-DK" smtClean="0"/>
              <a:pPr/>
              <a:t>6</a:t>
            </a:fld>
            <a:endParaRPr lang="da-DK" dirty="0"/>
          </a:p>
        </p:txBody>
      </p:sp>
      <p:graphicFrame>
        <p:nvGraphicFramePr>
          <p:cNvPr id="7" name="Tabel 8">
            <a:extLst>
              <a:ext uri="{FF2B5EF4-FFF2-40B4-BE49-F238E27FC236}">
                <a16:creationId xmlns:a16="http://schemas.microsoft.com/office/drawing/2014/main" id="{D568599B-4DC4-8634-DCC5-D50059E86139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2171699"/>
          <a:ext cx="8839200" cy="308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3522">
                  <a:extLst>
                    <a:ext uri="{9D8B030D-6E8A-4147-A177-3AD203B41FA5}">
                      <a16:colId xmlns:a16="http://schemas.microsoft.com/office/drawing/2014/main" val="2667739910"/>
                    </a:ext>
                  </a:extLst>
                </a:gridCol>
                <a:gridCol w="1654378">
                  <a:extLst>
                    <a:ext uri="{9D8B030D-6E8A-4147-A177-3AD203B41FA5}">
                      <a16:colId xmlns:a16="http://schemas.microsoft.com/office/drawing/2014/main" val="299180183"/>
                    </a:ext>
                  </a:extLst>
                </a:gridCol>
                <a:gridCol w="1785620">
                  <a:extLst>
                    <a:ext uri="{9D8B030D-6E8A-4147-A177-3AD203B41FA5}">
                      <a16:colId xmlns:a16="http://schemas.microsoft.com/office/drawing/2014/main" val="3538169218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3974439029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8184656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092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dirty="0"/>
                        <a:t>Omlagt til separatkloakering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160 forbrugere og 27 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165 forbrugere og 16,5 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79 forbrugere og 6,5 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144 forbrugere og 25 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273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dirty="0"/>
                        <a:t>Etablering af forsinkelses-bassiner (volumen)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Vådvolumen: 2700 m³</a:t>
                      </a:r>
                    </a:p>
                    <a:p>
                      <a:r>
                        <a:rPr lang="da-DK" sz="1600" dirty="0"/>
                        <a:t>Stuvningsvolumen: 4795 m³</a:t>
                      </a:r>
                    </a:p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Vådvolumen: 1575 m³</a:t>
                      </a:r>
                    </a:p>
                    <a:p>
                      <a:r>
                        <a:rPr lang="da-DK" sz="1600" dirty="0"/>
                        <a:t>Stuvningsvolumen: 2706 m³</a:t>
                      </a:r>
                    </a:p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Vådvolumen: 8.332 m³</a:t>
                      </a:r>
                    </a:p>
                    <a:p>
                      <a:r>
                        <a:rPr lang="da-DK" sz="1600" dirty="0"/>
                        <a:t>Stuvningsvolumen: 19.043 m³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Vådvolumen: 2429 m³</a:t>
                      </a:r>
                    </a:p>
                    <a:p>
                      <a:r>
                        <a:rPr lang="da-DK" sz="1600" dirty="0"/>
                        <a:t>Stuvningsvolumen: 3567 m³</a:t>
                      </a:r>
                    </a:p>
                    <a:p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598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dirty="0"/>
                        <a:t>Fjernelse af opspædet spildevand (</a:t>
                      </a:r>
                      <a:r>
                        <a:rPr lang="da-DK" sz="1600" dirty="0" err="1"/>
                        <a:t>ant</a:t>
                      </a:r>
                      <a:r>
                        <a:rPr lang="da-DK" sz="1600" dirty="0"/>
                        <a:t>. Ha)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20 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12 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80 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25 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202438"/>
                  </a:ext>
                </a:extLst>
              </a:tr>
            </a:tbl>
          </a:graphicData>
        </a:graphic>
      </p:graphicFrame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5EF0140D-BA89-B8AC-FCF3-E00A00014ABA}"/>
              </a:ext>
            </a:extLst>
          </p:cNvPr>
          <p:cNvGraphicFramePr>
            <a:graphicFrameLocks noGrp="1"/>
          </p:cNvGraphicFramePr>
          <p:nvPr/>
        </p:nvGraphicFramePr>
        <p:xfrm>
          <a:off x="9677400" y="2171700"/>
          <a:ext cx="1863522" cy="3105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3522">
                  <a:extLst>
                    <a:ext uri="{9D8B030D-6E8A-4147-A177-3AD203B41FA5}">
                      <a16:colId xmlns:a16="http://schemas.microsoft.com/office/drawing/2014/main" val="2395324930"/>
                    </a:ext>
                  </a:extLst>
                </a:gridCol>
              </a:tblGrid>
              <a:tr h="3573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212285"/>
                  </a:ext>
                </a:extLst>
              </a:tr>
              <a:tr h="565855">
                <a:tc>
                  <a:txBody>
                    <a:bodyPr/>
                    <a:lstStyle/>
                    <a:p>
                      <a:r>
                        <a:rPr lang="da-DK" sz="1600" dirty="0"/>
                        <a:t>122 forbrugere og 8,7 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332848"/>
                  </a:ext>
                </a:extLst>
              </a:tr>
              <a:tr h="1297992">
                <a:tc>
                  <a:txBody>
                    <a:bodyPr/>
                    <a:lstStyle/>
                    <a:p>
                      <a:r>
                        <a:rPr lang="da-DK" sz="1600" dirty="0"/>
                        <a:t>Vådvolumen: 1350 m³</a:t>
                      </a:r>
                    </a:p>
                    <a:p>
                      <a:r>
                        <a:rPr lang="da-DK" sz="1600" dirty="0"/>
                        <a:t>Stuvningsvolumen: 7645 m³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040151"/>
                  </a:ext>
                </a:extLst>
              </a:tr>
              <a:tr h="862330">
                <a:tc>
                  <a:txBody>
                    <a:bodyPr/>
                    <a:lstStyle/>
                    <a:p>
                      <a:r>
                        <a:rPr lang="da-DK" sz="1600" dirty="0"/>
                        <a:t>10 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918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073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Opfølgning på Verdensmål 14</a:t>
            </a:r>
            <a:br>
              <a:rPr lang="da-DK" dirty="0"/>
            </a:br>
            <a:r>
              <a:rPr lang="da-DK" dirty="0"/>
              <a:t>Livet i havet</a:t>
            </a:r>
          </a:p>
        </p:txBody>
      </p:sp>
      <p:sp>
        <p:nvSpPr>
          <p:cNvPr id="6" name="Pladsholder til tekst 5"/>
          <p:cNvSpPr>
            <a:spLocks noGrp="1"/>
          </p:cNvSpPr>
          <p:nvPr>
            <p:ph type="body" sz="half" idx="2"/>
          </p:nvPr>
        </p:nvSpPr>
        <p:spPr>
          <a:xfrm>
            <a:off x="839788" y="2155970"/>
            <a:ext cx="3728513" cy="3850545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da-DK" dirty="0"/>
              <a:t>Alle udledningskrav fra renseanlæg er overholdt </a:t>
            </a:r>
          </a:p>
          <a:p>
            <a:pPr marL="342900" indent="-342900">
              <a:buFont typeface="+mj-lt"/>
              <a:buAutoNum type="arabicPeriod"/>
            </a:pPr>
            <a:r>
              <a:rPr lang="da-DK" dirty="0"/>
              <a:t>Tilløbsfaktor for 2023 til alle renseanlæg: 4,1 og med faldende tendens. Målet er faktor 2,5.</a:t>
            </a:r>
          </a:p>
          <a:p>
            <a:pPr marL="342900" indent="-342900">
              <a:buFont typeface="+mj-lt"/>
              <a:buAutoNum type="arabicPeriod"/>
            </a:pPr>
            <a:r>
              <a:rPr lang="da-DK" dirty="0"/>
              <a:t>Projektindsats vedr. minimering af uvedkommende vand</a:t>
            </a:r>
          </a:p>
          <a:p>
            <a:pPr marL="342900" indent="-342900">
              <a:buFont typeface="+mj-lt"/>
              <a:buAutoNum type="arabicPeriod"/>
            </a:pPr>
            <a:r>
              <a:rPr lang="da-DK" dirty="0"/>
              <a:t>Projektindsats vedr. Power BI på pumpestationer </a:t>
            </a:r>
          </a:p>
          <a:p>
            <a:endParaRPr lang="da-DK" dirty="0"/>
          </a:p>
          <a:p>
            <a:pPr marL="342900" indent="-342900">
              <a:buAutoNum type="arabicPeriod"/>
            </a:pPr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Brønderslev Forsyning A/S</a:t>
            </a:r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9DE91BA-CFE8-48ED-9DD2-CA16A7B57EA0}" type="slidenum">
              <a:rPr lang="da-DK" smtClean="0"/>
              <a:pPr/>
              <a:t>7</a:t>
            </a:fld>
            <a:endParaRPr lang="da-DK" dirty="0"/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66FA000F-B898-15E2-A400-1411922BC5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2372" y="3293706"/>
            <a:ext cx="7236161" cy="2863557"/>
          </a:xfrm>
          <a:prstGeom prst="rect">
            <a:avLst/>
          </a:prstGeom>
        </p:spPr>
      </p:pic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B7568D37-B13D-BCA8-CAC5-83D962BF57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590300"/>
              </p:ext>
            </p:extLst>
          </p:nvPr>
        </p:nvGraphicFramePr>
        <p:xfrm>
          <a:off x="4662871" y="573650"/>
          <a:ext cx="7131024" cy="2636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0037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9788" y="1174457"/>
            <a:ext cx="3932237" cy="874553"/>
          </a:xfrm>
        </p:spPr>
        <p:txBody>
          <a:bodyPr>
            <a:normAutofit fontScale="90000"/>
          </a:bodyPr>
          <a:lstStyle/>
          <a:p>
            <a:r>
              <a:rPr lang="da-DK" dirty="0"/>
              <a:t>Opfølgning på Effektivisering og takster</a:t>
            </a:r>
          </a:p>
        </p:txBody>
      </p:sp>
      <p:sp>
        <p:nvSpPr>
          <p:cNvPr id="6" name="Pladsholder til tekst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da-DK" dirty="0"/>
              <a:t>Udvikling i omkostningsindeks har en faldende tendens efter korrektion for inflation. Der vil fra år til år være forskydninger på grund af nyansættelser, afskedigelser, særlige omkostninger etc. </a:t>
            </a:r>
          </a:p>
          <a:p>
            <a:pPr marL="342900" indent="-342900">
              <a:buAutoNum type="arabicPeriod"/>
            </a:pPr>
            <a:r>
              <a:rPr lang="da-DK" dirty="0"/>
              <a:t>Prisniveauet for vores ydelser sammenlignet med øvrige forsyninger i Vendsyssel er lavere, også selvom satsen for spildevandsafledningen er sat op for 2023 og frem.</a:t>
            </a:r>
          </a:p>
          <a:p>
            <a:endParaRPr lang="da-DK" dirty="0"/>
          </a:p>
          <a:p>
            <a:pPr marL="342900" indent="-342900">
              <a:buAutoNum type="arabicPeriod"/>
            </a:pPr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Brønderslev Forsyning A/S</a:t>
            </a:r>
            <a:endParaRPr lang="da-DK" dirty="0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9DE91BA-CFE8-48ED-9DD2-CA16A7B57EA0}" type="slidenum">
              <a:rPr lang="da-DK" smtClean="0"/>
              <a:pPr/>
              <a:t>8</a:t>
            </a:fld>
            <a:endParaRPr lang="da-DK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780289"/>
              </p:ext>
            </p:extLst>
          </p:nvPr>
        </p:nvGraphicFramePr>
        <p:xfrm>
          <a:off x="5197227" y="776952"/>
          <a:ext cx="6749628" cy="2659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A08255B4-8840-DC83-DFAD-ECDDE8E6BF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0986197"/>
              </p:ext>
            </p:extLst>
          </p:nvPr>
        </p:nvGraphicFramePr>
        <p:xfrm>
          <a:off x="5197226" y="3564569"/>
          <a:ext cx="6749627" cy="3006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9435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indhold 7">
            <a:extLst>
              <a:ext uri="{FF2B5EF4-FFF2-40B4-BE49-F238E27FC236}">
                <a16:creationId xmlns:a16="http://schemas.microsoft.com/office/drawing/2014/main" id="{CAA59B32-6F54-E65D-D0AD-1CBF6A8FB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Færdiggøre og få godkendt VVM og plangrundlag for nyt vandværk</a:t>
            </a:r>
          </a:p>
          <a:p>
            <a:r>
              <a:rPr lang="da-DK" dirty="0"/>
              <a:t>Gennemføre udbud af nyt vandværk </a:t>
            </a:r>
          </a:p>
          <a:p>
            <a:r>
              <a:rPr lang="da-DK" dirty="0"/>
              <a:t>Få grundvandspark ved Nibstrup endeligt på plads (jordkøb/bytte)</a:t>
            </a:r>
          </a:p>
          <a:p>
            <a:r>
              <a:rPr lang="da-DK" dirty="0"/>
              <a:t>Idriftsætte ny varmepumpe på </a:t>
            </a:r>
            <a:r>
              <a:rPr lang="da-DK" dirty="0" err="1"/>
              <a:t>flisværket</a:t>
            </a:r>
            <a:endParaRPr lang="da-DK" dirty="0"/>
          </a:p>
          <a:p>
            <a:r>
              <a:rPr lang="da-DK" dirty="0"/>
              <a:t>Gennemføre NIS2-compliance arbejdet</a:t>
            </a:r>
          </a:p>
          <a:p>
            <a:r>
              <a:rPr lang="da-DK" dirty="0"/>
              <a:t>Fusionere med et lille vandværk og et lille varmeværk</a:t>
            </a:r>
          </a:p>
          <a:p>
            <a:r>
              <a:rPr lang="da-DK" dirty="0"/>
              <a:t>Afklare proces vedr. eventuel overtagelse af affaldsopgaven</a:t>
            </a:r>
          </a:p>
          <a:p>
            <a:r>
              <a:rPr lang="da-DK" dirty="0"/>
              <a:t>Fortsætte arbejdet med generationsskifte i grupperne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401565C-6B3B-E712-AAF3-0C84C431E3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Brønderslev Forsyning A/S</a:t>
            </a:r>
            <a:endParaRPr lang="da-DK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450222F-8CFF-EB1D-FDCD-B7770703C9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9DE91BA-CFE8-48ED-9DD2-CA16A7B57EA0}" type="slidenum">
              <a:rPr lang="da-DK" smtClean="0"/>
              <a:pPr/>
              <a:t>9</a:t>
            </a:fld>
            <a:endParaRPr lang="da-DK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1230C09C-B571-B5B2-3592-D65DC269D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vil vi arbejde med i 2024?</a:t>
            </a:r>
          </a:p>
        </p:txBody>
      </p:sp>
    </p:spTree>
    <p:extLst>
      <p:ext uri="{BB962C8B-B14F-4D97-AF65-F5344CB8AC3E}">
        <p14:creationId xmlns:p14="http://schemas.microsoft.com/office/powerpoint/2010/main" val="945850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ontor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4502</TotalTime>
  <Words>833</Words>
  <Application>Microsoft Office PowerPoint</Application>
  <PresentationFormat>Widescreen</PresentationFormat>
  <Paragraphs>119</Paragraphs>
  <Slides>10</Slides>
  <Notes>5</Notes>
  <HiddenSlides>1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Brugerdefineret design</vt:lpstr>
      <vt:lpstr>PowerPoint-præsentation</vt:lpstr>
      <vt:lpstr>Ledelsesrapportering 2023 Status </vt:lpstr>
      <vt:lpstr>Ledelsesrapportering for 2023 - fortsat Status</vt:lpstr>
      <vt:lpstr>Opfølgning på Verdensmål 6: Rent vand til alle</vt:lpstr>
      <vt:lpstr>Opfølgning på Verdensmål 7: Bæredygtig energi</vt:lpstr>
      <vt:lpstr>Opfølgning på Verdensmål 13: Klimaindsats (cirkulær økonomi)</vt:lpstr>
      <vt:lpstr>Opfølgning på Verdensmål 14 Livet i havet</vt:lpstr>
      <vt:lpstr>Opfølgning på Effektivisering og takster</vt:lpstr>
      <vt:lpstr>Hvad vil vi arbejde med i 2024?</vt:lpstr>
      <vt:lpstr>PowerPoint-præsentation</vt:lpstr>
    </vt:vector>
  </TitlesOfParts>
  <Company>Brønderslev Forsyning A/S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Karen Vinter Toft</dc:creator>
  <cp:lastModifiedBy>Lene Rex Pape</cp:lastModifiedBy>
  <cp:revision>195</cp:revision>
  <cp:lastPrinted>2024-06-26T10:04:01Z</cp:lastPrinted>
  <dcterms:created xsi:type="dcterms:W3CDTF">2016-08-26T09:07:58Z</dcterms:created>
  <dcterms:modified xsi:type="dcterms:W3CDTF">2024-07-01T09:04:07Z</dcterms:modified>
</cp:coreProperties>
</file>